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24"/>
  </p:notesMasterIdLst>
  <p:sldIdLst>
    <p:sldId id="256" r:id="rId2"/>
    <p:sldId id="258" r:id="rId3"/>
    <p:sldId id="259" r:id="rId4"/>
    <p:sldId id="261"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81" r:id="rId21"/>
    <p:sldId id="278" r:id="rId22"/>
    <p:sldId id="27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2976"/>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4" d="100"/>
          <a:sy n="104" d="100"/>
        </p:scale>
        <p:origin x="14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AF9426-F054-4157-B6F6-64A12D40AAA9}" type="datetimeFigureOut">
              <a:rPr lang="en-NZ" smtClean="0"/>
              <a:t>23/04/2025</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58F24E-9382-4C61-B2A1-8348C2A2CBD4}" type="slidenum">
              <a:rPr lang="en-NZ" smtClean="0"/>
              <a:t>‹#›</a:t>
            </a:fld>
            <a:endParaRPr lang="en-NZ"/>
          </a:p>
        </p:txBody>
      </p:sp>
    </p:spTree>
    <p:extLst>
      <p:ext uri="{BB962C8B-B14F-4D97-AF65-F5344CB8AC3E}">
        <p14:creationId xmlns:p14="http://schemas.microsoft.com/office/powerpoint/2010/main" val="2928043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C158F24E-9382-4C61-B2A1-8348C2A2CBD4}" type="slidenum">
              <a:rPr lang="en-NZ" smtClean="0"/>
              <a:t>22</a:t>
            </a:fld>
            <a:endParaRPr lang="en-NZ"/>
          </a:p>
        </p:txBody>
      </p:sp>
    </p:spTree>
    <p:extLst>
      <p:ext uri="{BB962C8B-B14F-4D97-AF65-F5344CB8AC3E}">
        <p14:creationId xmlns:p14="http://schemas.microsoft.com/office/powerpoint/2010/main" val="3469060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1CE84-7D41-1F57-078F-5C6078462D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219BEEB3-FE2A-4C09-AA87-930F220B27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0790B01F-8394-D16B-1B61-2386D091D248}"/>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5C9B546B-5275-EA6C-D492-90EC2312DF01}"/>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32177E2C-8B61-6F35-8153-86E0BA709D4B}"/>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1521934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58B0D-C975-BB6A-9E6D-3D7C30FC04A8}"/>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6E7E2BC4-D455-213E-4DE1-DA01CFF9E48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EFF9CBAC-0C9A-E762-302F-21EE4B2E2C2C}"/>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2EA373A3-A91F-D414-83E6-0EF6AE86AAAC}"/>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BB22D59-A75F-FFF6-E42F-D8D39D0A3407}"/>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3368204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63280D-A6A0-B0E5-0C03-9F790B7D1FC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58A0F49B-BE7F-8EE4-B247-A7730CF487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8E950070-BDDC-AB37-9707-476C3EBEE84C}"/>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9289D828-A6B6-402E-FA08-782FAF88EFAE}"/>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AD175E5-AFB5-75CA-5FD4-195634F339EA}"/>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3927510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A5D20-6951-44BD-57E0-3EDDF816A3E4}"/>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0AFFC4E9-EDB9-9231-F9D3-10AE126BBE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AE62DD64-EE08-0DCF-F72B-E6E103D6E2C7}"/>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07689CF3-62F0-D55E-43BA-D4345A99353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1C7E906-4538-BF33-EC14-831CA13B6FF4}"/>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1004030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2A8F6-24B9-91C5-4268-FE97348641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52F78C66-845D-A667-42D6-05B037A8131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C9D2BB-EDC3-9051-1BBB-5743F0DEC20D}"/>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CA154155-6BB9-9AD9-DCD9-270831BF415A}"/>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FABA8DDE-AB85-9EE5-8DF8-AA25C6B26B0B}"/>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4012203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E56A1-60C1-19C3-DD4A-DB586348DCCA}"/>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61E4E056-3C22-FF50-2134-824C9B71384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13C1164C-51E4-CB3C-2A57-E3E30CD800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42DB3E67-8EB5-283A-E938-DDDF82459FA3}"/>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6" name="Footer Placeholder 5">
            <a:extLst>
              <a:ext uri="{FF2B5EF4-FFF2-40B4-BE49-F238E27FC236}">
                <a16:creationId xmlns:a16="http://schemas.microsoft.com/office/drawing/2014/main" id="{EFA82A74-E575-943A-5792-C7F44D60A632}"/>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E2AD332A-6F64-FA58-E097-C7373F89F09B}"/>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2531923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8755F-E7CC-5DCA-86AE-73BED7A57A63}"/>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069734CD-6BB7-AD0A-DF4F-AF9F408D6E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7BFFE6-1383-A3A3-F8A0-8102E8309E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D6CC51BE-8A7F-4957-857A-3A2E904AE9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27A5FEA-D0D3-2CA8-EE60-063080ABA9B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B69EF864-3F7E-E654-D069-547E640B82A1}"/>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8" name="Footer Placeholder 7">
            <a:extLst>
              <a:ext uri="{FF2B5EF4-FFF2-40B4-BE49-F238E27FC236}">
                <a16:creationId xmlns:a16="http://schemas.microsoft.com/office/drawing/2014/main" id="{98BEC376-C16F-4E6A-2585-5111A4FDC39A}"/>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2CC3DF03-E299-4100-B89C-352AD72382D8}"/>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165531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36576-D35A-5F53-16EE-9EF73CDD2648}"/>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68DD6A5B-453F-66B5-F430-D256469DC109}"/>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4" name="Footer Placeholder 3">
            <a:extLst>
              <a:ext uri="{FF2B5EF4-FFF2-40B4-BE49-F238E27FC236}">
                <a16:creationId xmlns:a16="http://schemas.microsoft.com/office/drawing/2014/main" id="{27ABB559-4271-553C-5F43-1AF3F9C65EAF}"/>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2F66845E-16BF-EA20-A126-3EF4AD89DC16}"/>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3983740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F89588-66C0-23F6-193D-CE60A5973148}"/>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3" name="Footer Placeholder 2">
            <a:extLst>
              <a:ext uri="{FF2B5EF4-FFF2-40B4-BE49-F238E27FC236}">
                <a16:creationId xmlns:a16="http://schemas.microsoft.com/office/drawing/2014/main" id="{059AFB4B-938E-9F4D-B9C5-603559ED496C}"/>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C2EEC700-6CB5-CA1C-173B-AFE48B464F4A}"/>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96364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04949-D66B-5720-4ED7-87A01A3F85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4348B408-C545-BF18-E6D4-C04861B865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5B9DD83A-0064-E4AD-62D0-D35255B0AD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1239DB-2CEE-EC0F-EE1A-8565916CCCA7}"/>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6" name="Footer Placeholder 5">
            <a:extLst>
              <a:ext uri="{FF2B5EF4-FFF2-40B4-BE49-F238E27FC236}">
                <a16:creationId xmlns:a16="http://schemas.microsoft.com/office/drawing/2014/main" id="{B16B5EEE-50F5-63EA-161D-486DAEC8BE0F}"/>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A3B48DD2-2703-8F5D-69C5-F9A79BD18B4B}"/>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1147991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E442A-32B0-86F7-F4EB-1D88503AE9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F32A000B-AC94-A0D0-32FC-4492502571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48F8CB14-55D8-644A-813D-6056B2CB88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2AA0A9-61AC-C3B3-0BA3-F694B44641D9}"/>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6" name="Footer Placeholder 5">
            <a:extLst>
              <a:ext uri="{FF2B5EF4-FFF2-40B4-BE49-F238E27FC236}">
                <a16:creationId xmlns:a16="http://schemas.microsoft.com/office/drawing/2014/main" id="{BD398E9A-56E7-6B41-CAA6-76E898E9441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CAF41B83-1878-88B3-DB45-3ECA533CEF94}"/>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1460006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07EA6B-5994-0EFF-D53F-74FF09CCED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BCAB48D4-976D-F689-80A2-9B227AC4F2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2D43FF16-9B9E-805B-6F03-8789FFB8A8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262AA792-2B45-B4FE-69B2-3603D38ACD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Z"/>
          </a:p>
        </p:txBody>
      </p:sp>
      <p:sp>
        <p:nvSpPr>
          <p:cNvPr id="6" name="Slide Number Placeholder 5">
            <a:extLst>
              <a:ext uri="{FF2B5EF4-FFF2-40B4-BE49-F238E27FC236}">
                <a16:creationId xmlns:a16="http://schemas.microsoft.com/office/drawing/2014/main" id="{27CBE7C0-AB5D-290B-3F6A-0D1F79442A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97A1FE-2F51-4C87-8154-8615417F9B8E}" type="slidenum">
              <a:rPr lang="en-NZ" smtClean="0"/>
              <a:t>‹#›</a:t>
            </a:fld>
            <a:endParaRPr lang="en-NZ"/>
          </a:p>
        </p:txBody>
      </p:sp>
    </p:spTree>
    <p:extLst>
      <p:ext uri="{BB962C8B-B14F-4D97-AF65-F5344CB8AC3E}">
        <p14:creationId xmlns:p14="http://schemas.microsoft.com/office/powerpoint/2010/main" val="1210835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hyperlink" Target="%7b%7b%20object.website%20%7d%7d"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support.integrationglue.com/docmergy-how-to-get-data-from-associated-objects"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D49C8-2ABF-5B72-DCF8-407C1111B19F}"/>
              </a:ext>
            </a:extLst>
          </p:cNvPr>
          <p:cNvSpPr>
            <a:spLocks noGrp="1"/>
          </p:cNvSpPr>
          <p:nvPr>
            <p:ph type="ctrTitle"/>
          </p:nvPr>
        </p:nvSpPr>
        <p:spPr/>
        <p:txBody>
          <a:bodyPr/>
          <a:lstStyle/>
          <a:p>
            <a:r>
              <a:rPr lang="en-US" dirty="0">
                <a:solidFill>
                  <a:schemeClr val="bg1"/>
                </a:solidFill>
                <a:latin typeface="Outfit" pitchFamily="2" charset="0"/>
              </a:rPr>
              <a:t>Basic HubSpot Property Token PowerPoint Demo</a:t>
            </a:r>
            <a:endParaRPr lang="en-NZ" dirty="0">
              <a:solidFill>
                <a:schemeClr val="bg1"/>
              </a:solidFill>
              <a:latin typeface="Outfit" pitchFamily="2" charset="0"/>
            </a:endParaRPr>
          </a:p>
        </p:txBody>
      </p:sp>
      <p:sp>
        <p:nvSpPr>
          <p:cNvPr id="3" name="Subtitle 2">
            <a:extLst>
              <a:ext uri="{FF2B5EF4-FFF2-40B4-BE49-F238E27FC236}">
                <a16:creationId xmlns:a16="http://schemas.microsoft.com/office/drawing/2014/main" id="{2998CDBC-A7A2-153E-BB96-F89E4D07B7D2}"/>
              </a:ext>
            </a:extLst>
          </p:cNvPr>
          <p:cNvSpPr>
            <a:spLocks noGrp="1"/>
          </p:cNvSpPr>
          <p:nvPr>
            <p:ph type="subTitle" idx="1"/>
          </p:nvPr>
        </p:nvSpPr>
        <p:spPr>
          <a:xfrm>
            <a:off x="1524000" y="4008438"/>
            <a:ext cx="9144000" cy="1916874"/>
          </a:xfrm>
        </p:spPr>
        <p:txBody>
          <a:bodyPr>
            <a:normAutofit fontScale="40000" lnSpcReduction="20000"/>
          </a:bodyPr>
          <a:lstStyle/>
          <a:p>
            <a:r>
              <a:rPr lang="en-US" sz="2900" dirty="0">
                <a:solidFill>
                  <a:schemeClr val="bg1"/>
                </a:solidFill>
                <a:latin typeface="Outfit" pitchFamily="2" charset="0"/>
              </a:rPr>
              <a:t>The purpose of this PowerPoint is to show you that you can use </a:t>
            </a:r>
            <a:r>
              <a:rPr lang="en-US" sz="2900" dirty="0" err="1">
                <a:solidFill>
                  <a:schemeClr val="bg1"/>
                </a:solidFill>
                <a:latin typeface="Outfit" pitchFamily="2" charset="0"/>
              </a:rPr>
              <a:t>DocMergy</a:t>
            </a:r>
            <a:r>
              <a:rPr lang="en-US" sz="2900" dirty="0">
                <a:solidFill>
                  <a:schemeClr val="bg1"/>
                </a:solidFill>
                <a:latin typeface="Outfit" pitchFamily="2" charset="0"/>
              </a:rPr>
              <a:t> using the basic native HubSpot properties based on a </a:t>
            </a:r>
            <a:r>
              <a:rPr lang="en-US" sz="2900" u="sng" dirty="0">
                <a:solidFill>
                  <a:schemeClr val="bg1"/>
                </a:solidFill>
                <a:latin typeface="Outfit" pitchFamily="2" charset="0"/>
              </a:rPr>
              <a:t>contact</a:t>
            </a:r>
            <a:r>
              <a:rPr lang="en-US" sz="2900" dirty="0">
                <a:solidFill>
                  <a:schemeClr val="bg1"/>
                </a:solidFill>
                <a:latin typeface="Outfit" pitchFamily="2" charset="0"/>
              </a:rPr>
              <a:t> trigger.</a:t>
            </a:r>
          </a:p>
          <a:p>
            <a:r>
              <a:rPr lang="en-US" sz="2900" dirty="0">
                <a:solidFill>
                  <a:schemeClr val="bg1"/>
                </a:solidFill>
                <a:latin typeface="Outfit" pitchFamily="2" charset="0"/>
              </a:rPr>
              <a:t>You can download this PowerPoint and put into </a:t>
            </a:r>
            <a:r>
              <a:rPr lang="en-US" sz="2900" dirty="0" err="1">
                <a:solidFill>
                  <a:schemeClr val="bg1"/>
                </a:solidFill>
                <a:latin typeface="Outfit" pitchFamily="2" charset="0"/>
              </a:rPr>
              <a:t>DocMergy</a:t>
            </a:r>
            <a:r>
              <a:rPr lang="en-US" sz="2900" dirty="0">
                <a:solidFill>
                  <a:schemeClr val="bg1"/>
                </a:solidFill>
                <a:latin typeface="Outfit" pitchFamily="2" charset="0"/>
              </a:rPr>
              <a:t> to see how it works. </a:t>
            </a:r>
          </a:p>
          <a:p>
            <a:endParaRPr lang="en-US" sz="2900" dirty="0">
              <a:solidFill>
                <a:schemeClr val="bg1"/>
              </a:solidFill>
              <a:latin typeface="Outfit" pitchFamily="2" charset="0"/>
            </a:endParaRPr>
          </a:p>
          <a:p>
            <a:r>
              <a:rPr lang="en-US" sz="2900" dirty="0">
                <a:solidFill>
                  <a:schemeClr val="bg1"/>
                </a:solidFill>
                <a:latin typeface="Outfit" pitchFamily="2" charset="0"/>
              </a:rPr>
              <a:t>If some tokens are not working and appear as they are written in code just try rewrite it out</a:t>
            </a:r>
          </a:p>
          <a:p>
            <a:endParaRPr lang="en-US" sz="2900" dirty="0">
              <a:solidFill>
                <a:schemeClr val="bg1"/>
              </a:solidFill>
              <a:latin typeface="Outfit" pitchFamily="2" charset="0"/>
            </a:endParaRPr>
          </a:p>
          <a:p>
            <a:r>
              <a:rPr lang="en-US" sz="2900" dirty="0">
                <a:solidFill>
                  <a:schemeClr val="bg1"/>
                </a:solidFill>
                <a:latin typeface="Outfit" pitchFamily="2" charset="0"/>
              </a:rPr>
              <a:t>Looping images are not currently supported with PPTX</a:t>
            </a:r>
          </a:p>
          <a:p>
            <a:r>
              <a:rPr lang="en-US" sz="2900" dirty="0">
                <a:solidFill>
                  <a:schemeClr val="bg1"/>
                </a:solidFill>
                <a:latin typeface="Outfit" pitchFamily="2" charset="0"/>
              </a:rPr>
              <a:t>IF block branches: deleting tables and images also not currently supported </a:t>
            </a:r>
          </a:p>
        </p:txBody>
      </p:sp>
      <p:pic>
        <p:nvPicPr>
          <p:cNvPr id="7" name="Picture 6" descr="A logo with white text&#10;&#10;AI-generated content may be incorrect.">
            <a:extLst>
              <a:ext uri="{FF2B5EF4-FFF2-40B4-BE49-F238E27FC236}">
                <a16:creationId xmlns:a16="http://schemas.microsoft.com/office/drawing/2014/main" id="{BF259601-A170-BF80-95B6-00A64B64FC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Tree>
    <p:extLst>
      <p:ext uri="{BB962C8B-B14F-4D97-AF65-F5344CB8AC3E}">
        <p14:creationId xmlns:p14="http://schemas.microsoft.com/office/powerpoint/2010/main" val="2110892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E290D62D-33FA-9376-C97C-C90D549B1E2B}"/>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D6452B99-9856-F4B0-66BD-CF727A7029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D76D90B5-C8D7-17C8-D5A5-048CE9802D4C}"/>
              </a:ext>
            </a:extLst>
          </p:cNvPr>
          <p:cNvSpPr txBox="1"/>
          <p:nvPr/>
        </p:nvSpPr>
        <p:spPr>
          <a:xfrm>
            <a:off x="822960" y="1270777"/>
            <a:ext cx="10981944" cy="1231747"/>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For loop version with images</a:t>
            </a:r>
          </a:p>
          <a:p>
            <a:pPr marL="342900" indent="-342900">
              <a:lnSpc>
                <a:spcPct val="115000"/>
              </a:lnSpc>
              <a:spcAft>
                <a:spcPts val="800"/>
              </a:spcAft>
              <a:buFont typeface="Arial" panose="020B0604020202020204" pitchFamily="34" charset="0"/>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Search by unique IDs loop version with images is not currently supported on Microsoft PowerPoint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47C382A-7AEF-9F52-3473-FE1006799F84}"/>
              </a:ext>
            </a:extLst>
          </p:cNvPr>
          <p:cNvSpPr txBox="1">
            <a:spLocks/>
          </p:cNvSpPr>
          <p:nvPr/>
        </p:nvSpPr>
        <p:spPr>
          <a:xfrm>
            <a:off x="0" y="213073"/>
            <a:ext cx="8156448"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solidFill>
                  <a:schemeClr val="bg1"/>
                </a:solidFill>
                <a:latin typeface="Outfit" pitchFamily="2" charset="0"/>
              </a:rPr>
              <a:t>Search By Unique IDs</a:t>
            </a:r>
            <a:endParaRPr lang="en-NZ" dirty="0">
              <a:solidFill>
                <a:schemeClr val="bg1"/>
              </a:solidFill>
              <a:latin typeface="Outfit" pitchFamily="2" charset="0"/>
            </a:endParaRPr>
          </a:p>
        </p:txBody>
      </p:sp>
    </p:spTree>
    <p:extLst>
      <p:ext uri="{BB962C8B-B14F-4D97-AF65-F5344CB8AC3E}">
        <p14:creationId xmlns:p14="http://schemas.microsoft.com/office/powerpoint/2010/main" val="1593019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0F5A218D-2FEC-612D-E578-F08FC5DCB383}"/>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E6ED0D6E-87CE-0784-4ED2-0B7DD12B16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0323A599-93F1-B161-71B9-01647DD733CA}"/>
              </a:ext>
            </a:extLst>
          </p:cNvPr>
          <p:cNvSpPr txBox="1"/>
          <p:nvPr/>
        </p:nvSpPr>
        <p:spPr>
          <a:xfrm>
            <a:off x="842772" y="1270777"/>
            <a:ext cx="10981944" cy="4637680"/>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Basic if branch </a:t>
            </a: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the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property exists and has a value → it will say: Hello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NZ" sz="2000" kern="100" dirty="0">
                <a:solidFill>
                  <a:schemeClr val="bg1"/>
                </a:solidFill>
                <a:latin typeface="Outfit" pitchFamily="2" charset="0"/>
                <a:ea typeface="Aptos" panose="020B0004020202020204" pitchFamily="34" charset="0"/>
                <a:cs typeface="Times New Roman" panose="02020603050405020304" pitchFamily="18" charset="0"/>
              </a:rPr>
              <a:t>’</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is blank or missing → it will say: Hello there!</a:t>
            </a:r>
          </a:p>
          <a:p>
            <a:pPr marL="342900" lvl="0" indent="-342900">
              <a:lnSpc>
                <a:spcPct val="115000"/>
              </a:lnSpc>
              <a:spcAft>
                <a:spcPts val="800"/>
              </a:spcAft>
              <a:buSzPts val="1000"/>
              <a:buFont typeface="Symbol" panose="05050102010706020507" pitchFamily="18" charset="2"/>
              <a:buChar char=""/>
              <a:tabLst>
                <a:tab pos="457200" algn="l"/>
              </a:tabLst>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lvl="0">
              <a:lnSpc>
                <a:spcPct val="115000"/>
              </a:lnSpc>
              <a:spcAft>
                <a:spcPts val="800"/>
              </a:spcAft>
              <a:buSzPts val="1000"/>
              <a:tabLst>
                <a:tab pos="457200" algn="l"/>
              </a:tabLs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Hello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 {%else%} Hello there! {%endif%}</a:t>
            </a:r>
          </a:p>
          <a:p>
            <a:pPr lvl="0">
              <a:lnSpc>
                <a:spcPct val="115000"/>
              </a:lnSpc>
              <a:spcAft>
                <a:spcPts val="800"/>
              </a:spcAft>
              <a:buSzPts val="1000"/>
              <a:tabLst>
                <a:tab pos="457200" algn="l"/>
              </a:tabLst>
            </a:pPr>
            <a:endParaRPr lang="en-US" sz="2000" kern="100" dirty="0">
              <a:solidFill>
                <a:schemeClr val="bg1"/>
              </a:solidFill>
              <a:latin typeface="Outfit" pitchFamily="2" charset="0"/>
              <a:ea typeface="Aptos" panose="020B0004020202020204" pitchFamily="34" charset="0"/>
              <a:cs typeface="Times New Roman" panose="02020603050405020304" pitchFamily="18" charset="0"/>
            </a:endParaRPr>
          </a:p>
          <a:p>
            <a:pPr marL="285750" lvl="0" indent="-285750">
              <a:lnSpc>
                <a:spcPct val="115000"/>
              </a:lnSpc>
              <a:spcAft>
                <a:spcPts val="800"/>
              </a:spcAft>
              <a:buSzPts val="1000"/>
              <a:buFont typeface="Arial" panose="020B0604020202020204" pitchFamily="34" charset="0"/>
              <a:buChar char="•"/>
              <a:tabLst>
                <a:tab pos="457200" algn="l"/>
              </a:tabLst>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 Checks if the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field is set (not blank).</a:t>
            </a:r>
          </a:p>
          <a:p>
            <a:pPr marL="285750" lvl="0" indent="-285750">
              <a:lnSpc>
                <a:spcPct val="115000"/>
              </a:lnSpc>
              <a:spcAft>
                <a:spcPts val="800"/>
              </a:spcAft>
              <a:buSzPts val="1000"/>
              <a:buFont typeface="Arial" panose="020B0604020202020204" pitchFamily="34" charset="0"/>
              <a:buChar char="•"/>
              <a:tabLst>
                <a:tab pos="457200" algn="l"/>
              </a:tabLst>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Hello {{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 Displays the first name dynamically, like “Hello Sarah!”</a:t>
            </a:r>
          </a:p>
          <a:p>
            <a:pPr marL="285750" lvl="0" indent="-285750">
              <a:lnSpc>
                <a:spcPct val="115000"/>
              </a:lnSpc>
              <a:spcAft>
                <a:spcPts val="800"/>
              </a:spcAft>
              <a:buSzPts val="1000"/>
              <a:buFont typeface="Arial" panose="020B0604020202020204" pitchFamily="34" charset="0"/>
              <a:buChar char="•"/>
              <a:tabLst>
                <a:tab pos="457200" algn="l"/>
              </a:tabLst>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else %}: This is the backup plan — what to show if there's no first name.</a:t>
            </a:r>
          </a:p>
          <a:p>
            <a:pPr marL="285750" lvl="0" indent="-285750">
              <a:lnSpc>
                <a:spcPct val="115000"/>
              </a:lnSpc>
              <a:spcAft>
                <a:spcPts val="800"/>
              </a:spcAft>
              <a:buSzPts val="1000"/>
              <a:buFont typeface="Arial" panose="020B0604020202020204" pitchFamily="34" charset="0"/>
              <a:buChar char="•"/>
              <a:tabLst>
                <a:tab pos="457200" algn="l"/>
              </a:tabLst>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Hello there!: The generic fallback message.</a:t>
            </a:r>
          </a:p>
          <a:p>
            <a:pPr marL="285750" lvl="0" indent="-285750">
              <a:lnSpc>
                <a:spcPct val="115000"/>
              </a:lnSpc>
              <a:spcAft>
                <a:spcPts val="800"/>
              </a:spcAft>
              <a:buSzPts val="1000"/>
              <a:buFont typeface="Arial" panose="020B0604020202020204" pitchFamily="34" charset="0"/>
              <a:buChar char="•"/>
              <a:tabLst>
                <a:tab pos="457200" algn="l"/>
              </a:tabLst>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endif %}: Ends the conditional logic.</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233F5A33-91FF-3F48-3F82-32EFF7397C3E}"/>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1803277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7F2FA893-CA57-C534-685B-1F6635B20342}"/>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384CE1C3-949C-15F4-9314-2C162F0290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7018C26E-305C-E03A-70E0-AD6A3907360A}"/>
              </a:ext>
            </a:extLst>
          </p:cNvPr>
          <p:cNvSpPr txBox="1"/>
          <p:nvPr/>
        </p:nvSpPr>
        <p:spPr>
          <a:xfrm>
            <a:off x="822960" y="1270777"/>
            <a:ext cx="10981944" cy="2860270"/>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If else branch </a:t>
            </a:r>
          </a:p>
          <a:p>
            <a:pPr marL="342900" lvl="0" indent="-342900">
              <a:lnSpc>
                <a:spcPct val="115000"/>
              </a:lnSpc>
              <a:spcAft>
                <a:spcPts val="800"/>
              </a:spcAft>
              <a:buFont typeface="Symbol" panose="05050102010706020507" pitchFamily="18" charset="2"/>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code checks if the first deal associated with the current contact has a deal name, and if it does, it displays it — otherwise, it shows “No deal name found.”</a:t>
            </a:r>
          </a:p>
          <a:p>
            <a:pPr>
              <a:lnSpc>
                <a:spcPct val="115000"/>
              </a:lnSpc>
              <a:spcAft>
                <a:spcPts val="800"/>
              </a:spcAft>
              <a:buNone/>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get_associated_objects</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("contact",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object.hs_object_id</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"deal")[0].</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Associated Deal Name: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get_associated_objects</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("contact",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object.hs_object_id</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"deal")[0].</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 else %}No deal name found {% endif %}</a:t>
            </a:r>
          </a:p>
        </p:txBody>
      </p:sp>
      <p:sp>
        <p:nvSpPr>
          <p:cNvPr id="4" name="Title 1">
            <a:extLst>
              <a:ext uri="{FF2B5EF4-FFF2-40B4-BE49-F238E27FC236}">
                <a16:creationId xmlns:a16="http://schemas.microsoft.com/office/drawing/2014/main" id="{80FB07C6-D0F2-34D0-CBCD-CBE95EA0DD1F}"/>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2776614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A648C7F9-51D8-7433-1FA0-743ECA3C2010}"/>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E354C638-FF25-FD7E-5928-937188BA33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229A37DD-3B88-137B-53C0-44DBE2DEFE04}"/>
              </a:ext>
            </a:extLst>
          </p:cNvPr>
          <p:cNvSpPr txBox="1"/>
          <p:nvPr/>
        </p:nvSpPr>
        <p:spPr>
          <a:xfrm>
            <a:off x="822960" y="1270777"/>
            <a:ext cx="10981944" cy="4086824"/>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NZ" sz="2000" b="1"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branch </a:t>
            </a:r>
          </a:p>
          <a:p>
            <a:pPr>
              <a:lnSpc>
                <a:spcPct val="115000"/>
              </a:lnSpc>
              <a:spcAft>
                <a:spcPts val="800"/>
              </a:spcAft>
              <a:buNone/>
            </a:pPr>
            <a:r>
              <a:rPr lang="en-US" sz="2000" kern="100" dirty="0">
                <a:solidFill>
                  <a:schemeClr val="bg1"/>
                </a:solidFill>
                <a:latin typeface="Outfit" pitchFamily="2" charset="0"/>
                <a:ea typeface="Aptos" panose="020B0004020202020204" pitchFamily="34" charset="0"/>
                <a:cs typeface="Times New Roman" panose="02020603050405020304" pitchFamily="18" charset="0"/>
              </a:rPr>
              <a:t>{% if </a:t>
            </a:r>
            <a:r>
              <a:rPr lang="en-US" sz="2000" kern="100" dirty="0" err="1">
                <a:solidFill>
                  <a:schemeClr val="bg1"/>
                </a:solidFill>
                <a:latin typeface="Outfit" pitchFamily="2" charset="0"/>
                <a:ea typeface="Aptos" panose="020B0004020202020204" pitchFamily="34" charset="0"/>
                <a:cs typeface="Times New Roman" panose="02020603050405020304" pitchFamily="18" charset="0"/>
              </a:rPr>
              <a:t>object.country.value</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 =="New Zealand" %} Kia </a:t>
            </a:r>
            <a:r>
              <a:rPr lang="en-US" sz="2000" kern="100" dirty="0" err="1">
                <a:solidFill>
                  <a:schemeClr val="bg1"/>
                </a:solidFill>
                <a:latin typeface="Outfit" pitchFamily="2" charset="0"/>
                <a:ea typeface="Aptos" panose="020B0004020202020204" pitchFamily="34" charset="0"/>
                <a:cs typeface="Times New Roman" panose="02020603050405020304" pitchFamily="18" charset="0"/>
              </a:rPr>
              <a:t>ora</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 Looks like you're based in New Zealand {% </a:t>
            </a:r>
            <a:r>
              <a:rPr lang="en-US" sz="2000" kern="100" dirty="0" err="1">
                <a:solidFill>
                  <a:schemeClr val="bg1"/>
                </a:solidFill>
                <a:latin typeface="Outfit" pitchFamily="2" charset="0"/>
                <a:ea typeface="Aptos" panose="020B0004020202020204" pitchFamily="34" charset="0"/>
                <a:cs typeface="Times New Roman" panose="02020603050405020304" pitchFamily="18" charset="0"/>
              </a:rPr>
              <a:t>elif</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latin typeface="Outfit" pitchFamily="2" charset="0"/>
                <a:ea typeface="Aptos" panose="020B0004020202020204" pitchFamily="34" charset="0"/>
                <a:cs typeface="Times New Roman" panose="02020603050405020304" pitchFamily="18" charset="0"/>
              </a:rPr>
              <a:t>object.country.value</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 == "Australia" %} </a:t>
            </a:r>
            <a:r>
              <a:rPr lang="en-US" sz="2000" kern="100" dirty="0" err="1">
                <a:solidFill>
                  <a:schemeClr val="bg1"/>
                </a:solidFill>
                <a:latin typeface="Outfit" pitchFamily="2" charset="0"/>
                <a:ea typeface="Aptos" panose="020B0004020202020204" pitchFamily="34" charset="0"/>
                <a:cs typeface="Times New Roman" panose="02020603050405020304" pitchFamily="18" charset="0"/>
              </a:rPr>
              <a:t>G'day</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 You're located in Australia {% endif %}</a:t>
            </a: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US" sz="2000" kern="100" dirty="0">
                <a:solidFill>
                  <a:schemeClr val="bg1"/>
                </a:solidFill>
                <a:latin typeface="Outfit" pitchFamily="2" charset="0"/>
                <a:ea typeface="Aptos" panose="020B0004020202020204" pitchFamily="34" charset="0"/>
                <a:cs typeface="Times New Roman" panose="02020603050405020304" pitchFamily="18" charset="0"/>
              </a:rPr>
              <a:t> </a:t>
            </a: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If the contact’s country is "New Zealand" →</a:t>
            </a:r>
          </a:p>
          <a:p>
            <a:pPr marL="228600">
              <a:lnSpc>
                <a:spcPct val="115000"/>
              </a:lnSpc>
              <a:spcAft>
                <a:spcPts val="800"/>
              </a:spcAft>
              <a:buNone/>
            </a:pPr>
            <a:r>
              <a:rPr lang="en-NZ" sz="2000" kern="100" dirty="0">
                <a:solidFill>
                  <a:schemeClr val="bg1"/>
                </a:solidFill>
                <a:latin typeface="Outfit" pitchFamily="2" charset="0"/>
                <a:ea typeface="Aptos" panose="020B0004020202020204" pitchFamily="34" charset="0"/>
                <a:cs typeface="Segoe UI Symbol" panose="020B0502040204020203" pitchFamily="34" charset="0"/>
              </a:rPr>
              <a:t>➜</a:t>
            </a:r>
            <a:r>
              <a:rPr lang="en-NZ" sz="2000" kern="100" dirty="0">
                <a:solidFill>
                  <a:schemeClr val="bg1"/>
                </a:solidFill>
                <a:latin typeface="Outfit" pitchFamily="2" charset="0"/>
                <a:ea typeface="Aptos" panose="020B0004020202020204" pitchFamily="34" charset="0"/>
                <a:cs typeface="Times New Roman" panose="02020603050405020304" pitchFamily="18" charset="0"/>
              </a:rPr>
              <a:t> Kia </a:t>
            </a:r>
            <a:r>
              <a:rPr lang="en-NZ" sz="2000" kern="100" dirty="0" err="1">
                <a:solidFill>
                  <a:schemeClr val="bg1"/>
                </a:solidFill>
                <a:latin typeface="Outfit" pitchFamily="2" charset="0"/>
                <a:ea typeface="Aptos" panose="020B0004020202020204" pitchFamily="34" charset="0"/>
                <a:cs typeface="Times New Roman" panose="02020603050405020304" pitchFamily="18" charset="0"/>
              </a:rPr>
              <a:t>ora</a:t>
            </a:r>
            <a:r>
              <a:rPr lang="en-NZ" sz="2000" kern="100" dirty="0">
                <a:solidFill>
                  <a:schemeClr val="bg1"/>
                </a:solidFill>
                <a:latin typeface="Outfit" pitchFamily="2" charset="0"/>
                <a:ea typeface="Aptos" panose="020B0004020202020204" pitchFamily="34" charset="0"/>
                <a:cs typeface="Times New Roman" panose="02020603050405020304" pitchFamily="18" charset="0"/>
              </a:rPr>
              <a:t>! Looks like you're based in New Zealand.</a:t>
            </a:r>
          </a:p>
          <a:p>
            <a:pPr marL="342900" lvl="0" indent="-342900">
              <a:lnSpc>
                <a:spcPct val="115000"/>
              </a:lnSpc>
              <a:buFont typeface="Symbol" panose="05050102010706020507" pitchFamily="18" charset="2"/>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If it’s "Australia" →</a:t>
            </a:r>
            <a:br>
              <a:rPr lang="en-NZ" sz="2000" kern="100" dirty="0">
                <a:solidFill>
                  <a:schemeClr val="bg1"/>
                </a:solidFill>
                <a:latin typeface="Outfit" pitchFamily="2" charset="0"/>
                <a:ea typeface="Aptos" panose="020B0004020202020204" pitchFamily="34" charset="0"/>
                <a:cs typeface="Times New Roman" panose="02020603050405020304" pitchFamily="18" charset="0"/>
              </a:rPr>
            </a:br>
            <a:r>
              <a:rPr lang="en-NZ" sz="2000" kern="100" dirty="0">
                <a:solidFill>
                  <a:schemeClr val="bg1"/>
                </a:solidFill>
                <a:latin typeface="Outfit" pitchFamily="2" charset="0"/>
                <a:ea typeface="Aptos" panose="020B0004020202020204" pitchFamily="34" charset="0"/>
                <a:cs typeface="Segoe UI Symbol" panose="020B0502040204020203" pitchFamily="34" charset="0"/>
              </a:rPr>
              <a:t>➜</a:t>
            </a:r>
            <a:r>
              <a:rPr lang="en-NZ" sz="2000" kern="100" dirty="0">
                <a:solidFill>
                  <a:schemeClr val="bg1"/>
                </a:solidFill>
                <a:latin typeface="Outfit" pitchFamily="2" charset="0"/>
                <a:ea typeface="Aptos" panose="020B0004020202020204" pitchFamily="34" charset="0"/>
                <a:cs typeface="Times New Roman" panose="02020603050405020304" pitchFamily="18" charset="0"/>
              </a:rPr>
              <a:t> </a:t>
            </a:r>
            <a:r>
              <a:rPr lang="en-NZ" sz="2000" kern="100" dirty="0" err="1">
                <a:solidFill>
                  <a:schemeClr val="bg1"/>
                </a:solidFill>
                <a:latin typeface="Outfit" pitchFamily="2" charset="0"/>
                <a:ea typeface="Aptos" panose="020B0004020202020204" pitchFamily="34" charset="0"/>
                <a:cs typeface="Times New Roman" panose="02020603050405020304" pitchFamily="18" charset="0"/>
              </a:rPr>
              <a:t>G'day</a:t>
            </a:r>
            <a:r>
              <a:rPr lang="en-NZ" sz="2000" kern="100" dirty="0">
                <a:solidFill>
                  <a:schemeClr val="bg1"/>
                </a:solidFill>
                <a:latin typeface="Outfit" pitchFamily="2" charset="0"/>
                <a:ea typeface="Aptos" panose="020B0004020202020204" pitchFamily="34" charset="0"/>
                <a:cs typeface="Times New Roman" panose="02020603050405020304" pitchFamily="18" charset="0"/>
              </a:rPr>
              <a:t>! You're located in Australia.</a:t>
            </a:r>
          </a:p>
          <a:p>
            <a:pPr marL="342900" lvl="0" indent="-342900">
              <a:lnSpc>
                <a:spcPct val="115000"/>
              </a:lnSpc>
              <a:spcAft>
                <a:spcPts val="800"/>
              </a:spcAft>
              <a:buFont typeface="Symbol" panose="05050102010706020507" pitchFamily="18" charset="2"/>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If it’s something else or blank → nothing shows (no else block included).</a:t>
            </a:r>
            <a:br>
              <a:rPr lang="en-NZ" sz="1800" kern="100" dirty="0">
                <a:effectLst/>
                <a:latin typeface="Outfit" pitchFamily="2" charset="0"/>
                <a:ea typeface="Aptos" panose="020B0004020202020204" pitchFamily="34" charset="0"/>
                <a:cs typeface="Times New Roman" panose="02020603050405020304" pitchFamily="18" charset="0"/>
              </a:rPr>
            </a:br>
            <a:endParaRPr lang="en-NZ" sz="1800" kern="100" dirty="0">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FD9C7E6-7395-5E04-CA6F-AF8B173F1DEA}"/>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1249348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E5EA25B8-092D-C510-462E-E350F8F97475}"/>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5DED1D12-0FFD-C672-36F9-0ED17E5B46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DBAAC7BB-948C-D70F-DFE5-AEE473B292B0}"/>
              </a:ext>
            </a:extLst>
          </p:cNvPr>
          <p:cNvSpPr txBox="1"/>
          <p:nvPr/>
        </p:nvSpPr>
        <p:spPr>
          <a:xfrm>
            <a:off x="822960" y="1270777"/>
            <a:ext cx="10981944" cy="5034904"/>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NZ" sz="2000" b="1"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else branch </a:t>
            </a: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"John" %}</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Hello, John! We're happy to assist you today{%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"Jane" %}</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Hello, Jane! We’re excited to help you with your inquiry{% else %}</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Hello,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Thanks for reaching out to us {% endif %}</a:t>
            </a:r>
          </a:p>
          <a:p>
            <a:pPr>
              <a:lnSpc>
                <a:spcPct val="115000"/>
              </a:lnSpc>
              <a:spcAft>
                <a:spcPts val="800"/>
              </a:spcAft>
              <a:buNone/>
            </a:pPr>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 "John" %} : Checks if the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property of the contact is exactly John.</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Hello, John! We're happy to assist you today: If John, this message is shown.</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 "Jane" %} : If it wasn't John, it checks if the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is Jane.</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Hello, Jane! We’re excited to help you with your inquiry: If Jane, this message is shown.</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else %} : If it’s neither John nor Jane, this else block runs.</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Hello, {{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 Thanks for reaching out to us : For any other name, it shows a generic message using their actual first name.</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endif %} : Ends the conditional block</a:t>
            </a:r>
            <a:br>
              <a:rPr lang="en-NZ" sz="1800" kern="100" dirty="0">
                <a:effectLst/>
                <a:latin typeface="Aptos" panose="020B0004020202020204" pitchFamily="34" charset="0"/>
                <a:ea typeface="Aptos" panose="020B0004020202020204" pitchFamily="34" charset="0"/>
                <a:cs typeface="Times New Roman" panose="02020603050405020304" pitchFamily="18" charset="0"/>
              </a:rPr>
            </a:br>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DE5327F-4D08-9BAC-9780-ACBDC3E3528C}"/>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37335673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8EF998A1-B6E0-F70C-794B-193FB699F0F8}"/>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3A344E52-625A-F8EE-2C86-E9CB6853F4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7AEF7B5B-9995-CB8F-684D-6274AD7B727E}"/>
              </a:ext>
            </a:extLst>
          </p:cNvPr>
          <p:cNvSpPr txBox="1"/>
          <p:nvPr/>
        </p:nvSpPr>
        <p:spPr>
          <a:xfrm>
            <a:off x="722376" y="1034701"/>
            <a:ext cx="10981944" cy="4809650"/>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Examples for normal text </a:t>
            </a:r>
          </a:p>
          <a:p>
            <a:pPr>
              <a:lnSpc>
                <a:spcPct val="115000"/>
              </a:lnSpc>
              <a:spcAft>
                <a:spcPts val="800"/>
              </a:spcAft>
              <a:buNone/>
            </a:pPr>
            <a:endParaRPr lang="en-NZ" sz="2000" kern="100" dirty="0">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block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nSpc>
                <a:spcPct val="115000"/>
              </a:lnSpc>
              <a:spcAft>
                <a:spcPts val="800"/>
              </a:spcAft>
              <a:buNone/>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Hello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thanks for reaching out!</a:t>
            </a: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end block %}</a:t>
            </a:r>
          </a:p>
          <a:p>
            <a:pPr>
              <a:lnSpc>
                <a:spcPct val="115000"/>
              </a:lnSpc>
              <a:spcAft>
                <a:spcPts val="800"/>
              </a:spcAft>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block if: This is a custom HubL syntax used specifically in HubSpot CMS modules, especially in rich text or email templates, where block if is a wrapper that tells HubSpot to conditionally render a block of content only if a condition is true.</a:t>
            </a:r>
          </a:p>
          <a:p>
            <a:pPr marL="342900" indent="-342900">
              <a:lnSpc>
                <a:spcPct val="115000"/>
              </a:lnSpc>
              <a:spcAft>
                <a:spcPts val="800"/>
              </a:spcAft>
              <a:buFont typeface="Arial" panose="020B0604020202020204" pitchFamily="34" charset="0"/>
              <a:buChar char="•"/>
            </a:pP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This refers to the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property of the current object.</a:t>
            </a:r>
          </a:p>
          <a:p>
            <a:pPr marL="800100" lvl="1" indent="-34290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If this is an email or template for contacts, object would be the contact record.</a:t>
            </a:r>
          </a:p>
          <a:p>
            <a:pPr marL="342900" indent="-34290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So this is checking: "Does the contact have a first name?"</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13BE5917-6847-BEDD-90E5-5F9EE9933BDA}"/>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Block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437537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83BC7DE3-02D4-8801-D69C-8010DA0903CE}"/>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289DA5F3-E58D-9750-81E8-3CDEF83465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6F17F708-2D6B-0654-35AD-114D35B9B5EF}"/>
              </a:ext>
            </a:extLst>
          </p:cNvPr>
          <p:cNvSpPr txBox="1"/>
          <p:nvPr/>
        </p:nvSpPr>
        <p:spPr>
          <a:xfrm>
            <a:off x="722376" y="1034701"/>
            <a:ext cx="10981944" cy="2703945"/>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Examples for in tables</a:t>
            </a:r>
          </a:p>
          <a:p>
            <a:pPr>
              <a:lnSpc>
                <a:spcPct val="115000"/>
              </a:lnSpc>
              <a:spcAft>
                <a:spcPts val="800"/>
              </a:spcAft>
              <a:buNone/>
            </a:pPr>
            <a:endParaRPr lang="en-NZ" sz="2000" b="1"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the contact has a first name, it displays their full name in a text box</a:t>
            </a: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A07F9DA-598B-2850-4E8C-5BD0D932C1DF}"/>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Block Branches </a:t>
            </a:r>
            <a:endParaRPr lang="en-NZ" dirty="0">
              <a:solidFill>
                <a:schemeClr val="bg1"/>
              </a:solidFill>
              <a:latin typeface="Outfit" pitchFamily="2" charset="0"/>
            </a:endParaRPr>
          </a:p>
        </p:txBody>
      </p:sp>
      <p:graphicFrame>
        <p:nvGraphicFramePr>
          <p:cNvPr id="2" name="Table 1">
            <a:extLst>
              <a:ext uri="{FF2B5EF4-FFF2-40B4-BE49-F238E27FC236}">
                <a16:creationId xmlns:a16="http://schemas.microsoft.com/office/drawing/2014/main" id="{D0942956-023D-2EB7-F044-DD3F953C6A6C}"/>
              </a:ext>
            </a:extLst>
          </p:cNvPr>
          <p:cNvGraphicFramePr>
            <a:graphicFrameLocks noGrp="1"/>
          </p:cNvGraphicFramePr>
          <p:nvPr>
            <p:extLst>
              <p:ext uri="{D42A27DB-BD31-4B8C-83A1-F6EECF244321}">
                <p14:modId xmlns:p14="http://schemas.microsoft.com/office/powerpoint/2010/main" val="1520403601"/>
              </p:ext>
            </p:extLst>
          </p:nvPr>
        </p:nvGraphicFramePr>
        <p:xfrm>
          <a:off x="2961918" y="3020027"/>
          <a:ext cx="6268164" cy="2199662"/>
        </p:xfrm>
        <a:graphic>
          <a:graphicData uri="http://schemas.openxmlformats.org/drawingml/2006/table">
            <a:tbl>
              <a:tblPr firstRow="1" firstCol="1" bandRow="1">
                <a:tableStyleId>{5C22544A-7EE6-4342-B048-85BDC9FD1C3A}</a:tableStyleId>
              </a:tblPr>
              <a:tblGrid>
                <a:gridCol w="3134082">
                  <a:extLst>
                    <a:ext uri="{9D8B030D-6E8A-4147-A177-3AD203B41FA5}">
                      <a16:colId xmlns:a16="http://schemas.microsoft.com/office/drawing/2014/main" val="3690939948"/>
                    </a:ext>
                  </a:extLst>
                </a:gridCol>
                <a:gridCol w="3134082">
                  <a:extLst>
                    <a:ext uri="{9D8B030D-6E8A-4147-A177-3AD203B41FA5}">
                      <a16:colId xmlns:a16="http://schemas.microsoft.com/office/drawing/2014/main" val="1190110456"/>
                    </a:ext>
                  </a:extLst>
                </a:gridCol>
              </a:tblGrid>
              <a:tr h="310945">
                <a:tc>
                  <a:txBody>
                    <a:bodyPr/>
                    <a:lstStyle/>
                    <a:p>
                      <a:pPr>
                        <a:lnSpc>
                          <a:spcPct val="115000"/>
                        </a:lnSpc>
                        <a:spcAft>
                          <a:spcPts val="800"/>
                        </a:spcAft>
                        <a:buNone/>
                      </a:pPr>
                      <a:r>
                        <a:rPr lang="en-NZ" sz="1200" kern="100" dirty="0">
                          <a:effectLst/>
                        </a:rPr>
                        <a:t>Contact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Email</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3005739"/>
                  </a:ext>
                </a:extLst>
              </a:tr>
              <a:tr h="357165">
                <a:tc>
                  <a:txBody>
                    <a:bodyPr/>
                    <a:lstStyle/>
                    <a:p>
                      <a:pPr>
                        <a:lnSpc>
                          <a:spcPct val="115000"/>
                        </a:lnSpc>
                        <a:spcAft>
                          <a:spcPts val="800"/>
                        </a:spcAft>
                        <a:buNone/>
                      </a:pPr>
                      <a:r>
                        <a:rPr lang="en-NZ" sz="1200" kern="100">
                          <a:effectLst/>
                        </a:rPr>
                        <a:t>Someone Interesting </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SomeoneInteresting@gmail.com</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23962450"/>
                  </a:ext>
                </a:extLst>
              </a:tr>
              <a:tr h="1531552">
                <a:tc>
                  <a:txBody>
                    <a:bodyPr/>
                    <a:lstStyle/>
                    <a:p>
                      <a:pPr>
                        <a:lnSpc>
                          <a:spcPct val="115000"/>
                        </a:lnSpc>
                        <a:spcAft>
                          <a:spcPts val="800"/>
                        </a:spcAft>
                        <a:buNone/>
                      </a:pPr>
                      <a:r>
                        <a:rPr lang="en-NZ" sz="1200" kern="100" dirty="0">
                          <a:effectLst/>
                        </a:rPr>
                        <a:t>{% block if </a:t>
                      </a:r>
                      <a:r>
                        <a:rPr lang="en-NZ" sz="1200" kern="100" dirty="0" err="1">
                          <a:effectLst/>
                        </a:rPr>
                        <a:t>object.firstname</a:t>
                      </a:r>
                      <a:r>
                        <a:rPr lang="en-NZ" sz="1200" kern="100" dirty="0">
                          <a:effectLst/>
                        </a:rPr>
                        <a:t> %}</a:t>
                      </a:r>
                    </a:p>
                    <a:p>
                      <a:pPr>
                        <a:lnSpc>
                          <a:spcPct val="115000"/>
                        </a:lnSpc>
                        <a:spcAft>
                          <a:spcPts val="800"/>
                        </a:spcAft>
                        <a:buNone/>
                      </a:pPr>
                      <a:r>
                        <a:rPr lang="en-NZ" sz="1200" kern="100" dirty="0">
                          <a:effectLst/>
                        </a:rPr>
                        <a:t>{{ </a:t>
                      </a:r>
                      <a:r>
                        <a:rPr lang="en-NZ" sz="1200" kern="100" dirty="0" err="1">
                          <a:effectLst/>
                        </a:rPr>
                        <a:t>object.firstname</a:t>
                      </a:r>
                      <a:r>
                        <a:rPr lang="en-NZ" sz="1200" kern="100" dirty="0">
                          <a:effectLst/>
                        </a:rPr>
                        <a:t> }} {{ </a:t>
                      </a:r>
                      <a:r>
                        <a:rPr lang="en-NZ" sz="1200" kern="100" dirty="0" err="1">
                          <a:effectLst/>
                        </a:rPr>
                        <a:t>object.lastname</a:t>
                      </a:r>
                      <a:r>
                        <a:rPr lang="en-NZ" sz="1200" kern="100" dirty="0">
                          <a:effectLst/>
                        </a:rPr>
                        <a:t> }}</a:t>
                      </a:r>
                    </a:p>
                    <a:p>
                      <a:pPr>
                        <a:lnSpc>
                          <a:spcPct val="115000"/>
                        </a:lnSpc>
                        <a:spcAft>
                          <a:spcPts val="800"/>
                        </a:spcAft>
                        <a:buNone/>
                      </a:pPr>
                      <a:r>
                        <a:rPr lang="en-NZ" sz="1200" kern="100" dirty="0">
                          <a:effectLst/>
                        </a:rPr>
                        <a:t>{% end block %}</a:t>
                      </a:r>
                    </a:p>
                    <a:p>
                      <a:pPr>
                        <a:lnSpc>
                          <a:spcPct val="115000"/>
                        </a:lnSpc>
                        <a:spcAft>
                          <a:spcPts val="800"/>
                        </a:spcAft>
                        <a:buNone/>
                      </a:pPr>
                      <a:r>
                        <a:rPr lang="en-NZ" sz="1200" kern="100" dirty="0">
                          <a:effectLst/>
                        </a:rPr>
                        <a: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JohnInteresting@gmail.com</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04938864"/>
                  </a:ext>
                </a:extLst>
              </a:tr>
            </a:tbl>
          </a:graphicData>
        </a:graphic>
      </p:graphicFrame>
      <p:sp>
        <p:nvSpPr>
          <p:cNvPr id="5" name="Rectangle 1">
            <a:extLst>
              <a:ext uri="{FF2B5EF4-FFF2-40B4-BE49-F238E27FC236}">
                <a16:creationId xmlns:a16="http://schemas.microsoft.com/office/drawing/2014/main" id="{8382ED9E-E167-023F-E12D-3129276EA6A5}"/>
              </a:ext>
            </a:extLst>
          </p:cNvPr>
          <p:cNvSpPr>
            <a:spLocks noChangeArrowheads="1"/>
          </p:cNvSpPr>
          <p:nvPr/>
        </p:nvSpPr>
        <p:spPr bwMode="auto">
          <a:xfrm>
            <a:off x="3233738" y="32337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NZ"/>
          </a:p>
        </p:txBody>
      </p:sp>
    </p:spTree>
    <p:extLst>
      <p:ext uri="{BB962C8B-B14F-4D97-AF65-F5344CB8AC3E}">
        <p14:creationId xmlns:p14="http://schemas.microsoft.com/office/powerpoint/2010/main" val="12332047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1890DA2C-E827-D4D5-DD2A-719E2A3426CE}"/>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65CCF67F-124B-876B-EFB2-D53E722717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9206AB53-1737-0859-EA04-73652CF9D20F}"/>
              </a:ext>
            </a:extLst>
          </p:cNvPr>
          <p:cNvSpPr txBox="1"/>
          <p:nvPr/>
        </p:nvSpPr>
        <p:spPr>
          <a:xfrm>
            <a:off x="722376" y="1034701"/>
            <a:ext cx="10981944" cy="1790875"/>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Examples for </a:t>
            </a:r>
            <a:r>
              <a:rPr lang="en-NZ" sz="2000" b="1" kern="100" dirty="0">
                <a:solidFill>
                  <a:schemeClr val="bg1"/>
                </a:solidFill>
                <a:latin typeface="Outfit" pitchFamily="2" charset="0"/>
                <a:ea typeface="Aptos" panose="020B0004020202020204" pitchFamily="34" charset="0"/>
                <a:cs typeface="Times New Roman" panose="02020603050405020304" pitchFamily="18" charset="0"/>
              </a:rPr>
              <a:t>deleting images, tables and text boxes </a:t>
            </a: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E7DC1D03-456D-C960-193F-08451B6AD7EE}"/>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Block Branches </a:t>
            </a:r>
            <a:endParaRPr lang="en-NZ" dirty="0">
              <a:solidFill>
                <a:schemeClr val="bg1"/>
              </a:solidFill>
              <a:latin typeface="Outfit" pitchFamily="2" charset="0"/>
            </a:endParaRPr>
          </a:p>
        </p:txBody>
      </p:sp>
      <p:sp>
        <p:nvSpPr>
          <p:cNvPr id="11" name="TextBox 10">
            <a:extLst>
              <a:ext uri="{FF2B5EF4-FFF2-40B4-BE49-F238E27FC236}">
                <a16:creationId xmlns:a16="http://schemas.microsoft.com/office/drawing/2014/main" id="{8E94B85F-E201-27D3-3171-604567259499}"/>
              </a:ext>
            </a:extLst>
          </p:cNvPr>
          <p:cNvSpPr txBox="1"/>
          <p:nvPr/>
        </p:nvSpPr>
        <p:spPr>
          <a:xfrm>
            <a:off x="1106424" y="1883664"/>
            <a:ext cx="5404104" cy="1807161"/>
          </a:xfrm>
          <a:prstGeom prst="rect">
            <a:avLst/>
          </a:prstGeom>
          <a:noFill/>
        </p:spPr>
        <p:txBody>
          <a:bodyPr wrap="square" rtlCol="0">
            <a:spAutoFit/>
          </a:bodyPr>
          <a:lstStyle/>
          <a:p>
            <a:pPr marL="285750" indent="-285750">
              <a:lnSpc>
                <a:spcPct val="115000"/>
              </a:lnSpc>
              <a:spcAft>
                <a:spcPts val="800"/>
              </a:spcAft>
              <a:buFont typeface="Arial" panose="020B0604020202020204" pitchFamily="34" charset="0"/>
              <a:buChar char="•"/>
            </a:pPr>
            <a:r>
              <a:rPr lang="en-NZ" kern="100" dirty="0">
                <a:solidFill>
                  <a:schemeClr val="bg1"/>
                </a:solidFill>
                <a:latin typeface="Outfit" pitchFamily="2" charset="0"/>
                <a:ea typeface="Aptos" panose="020B0004020202020204" pitchFamily="34" charset="0"/>
                <a:cs typeface="Times New Roman" panose="02020603050405020304" pitchFamily="18" charset="0"/>
              </a:rPr>
              <a:t>Not currently supported – tables and images don’t delete</a:t>
            </a:r>
          </a:p>
          <a:p>
            <a:pPr>
              <a:lnSpc>
                <a:spcPct val="115000"/>
              </a:lnSpc>
              <a:spcAft>
                <a:spcPts val="800"/>
              </a:spcAft>
            </a:pPr>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NZ" dirty="0"/>
          </a:p>
        </p:txBody>
      </p:sp>
    </p:spTree>
    <p:extLst>
      <p:ext uri="{BB962C8B-B14F-4D97-AF65-F5344CB8AC3E}">
        <p14:creationId xmlns:p14="http://schemas.microsoft.com/office/powerpoint/2010/main" val="1666858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F3B412A3-F2E3-F971-2180-04145D2197BD}"/>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BC1616F4-2CDF-704D-9403-2AAC8DEE2C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D47031A2-4C57-D235-BF02-F670239FBB7F}"/>
              </a:ext>
            </a:extLst>
          </p:cNvPr>
          <p:cNvSpPr txBox="1"/>
          <p:nvPr/>
        </p:nvSpPr>
        <p:spPr>
          <a:xfrm>
            <a:off x="722376" y="1034701"/>
            <a:ext cx="10981944" cy="1688283"/>
          </a:xfrm>
          <a:prstGeom prst="rect">
            <a:avLst/>
          </a:prstGeom>
          <a:noFill/>
        </p:spPr>
        <p:txBody>
          <a:bodyPr wrap="square" rtlCol="0">
            <a:spAutoFit/>
          </a:bodyPr>
          <a:lstStyle/>
          <a:p>
            <a:pPr marL="342900" lvl="0" indent="-342900">
              <a:lnSpc>
                <a:spcPct val="115000"/>
              </a:lnSpc>
              <a:spcAft>
                <a:spcPts val="800"/>
              </a:spcAft>
              <a:buFont typeface="Symbol" panose="05050102010706020507" pitchFamily="18" charset="2"/>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Dynamic images use a placeholder but will take an image URL associated with the enrolled object</a:t>
            </a:r>
          </a:p>
          <a:p>
            <a:pPr>
              <a:lnSpc>
                <a:spcPct val="115000"/>
              </a:lnSpc>
              <a:spcAft>
                <a:spcPts val="800"/>
              </a:spcAft>
              <a:buNone/>
            </a:pPr>
            <a:r>
              <a:rPr lang="en-NZ" sz="2000" b="1" kern="1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Display Profile Picture</a:t>
            </a:r>
          </a:p>
          <a:p>
            <a:pPr marL="342900" lvl="0" indent="-342900">
              <a:lnSpc>
                <a:spcPct val="115000"/>
              </a:lnSpc>
              <a:spcAft>
                <a:spcPts val="800"/>
              </a:spcAft>
              <a:buFont typeface="Symbol" panose="05050102010706020507" pitchFamily="18" charset="2"/>
              <a:buChar char=""/>
            </a:pP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With the custom property you made for the profile picture, put the token in the ALT text</a:t>
            </a:r>
          </a:p>
        </p:txBody>
      </p:sp>
      <p:sp>
        <p:nvSpPr>
          <p:cNvPr id="4" name="Title 1">
            <a:extLst>
              <a:ext uri="{FF2B5EF4-FFF2-40B4-BE49-F238E27FC236}">
                <a16:creationId xmlns:a16="http://schemas.microsoft.com/office/drawing/2014/main" id="{47D2F609-AE45-313D-6236-DB659426CCE3}"/>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Dynamic Images</a:t>
            </a:r>
            <a:endParaRPr lang="en-NZ" dirty="0">
              <a:solidFill>
                <a:schemeClr val="bg1"/>
              </a:solidFill>
              <a:latin typeface="Outfit" pitchFamily="2" charset="0"/>
            </a:endParaRPr>
          </a:p>
        </p:txBody>
      </p:sp>
      <p:pic>
        <p:nvPicPr>
          <p:cNvPr id="2" name="Picture 1" descr="{{ object.profile_picture_url }}">
            <a:extLst>
              <a:ext uri="{FF2B5EF4-FFF2-40B4-BE49-F238E27FC236}">
                <a16:creationId xmlns:a16="http://schemas.microsoft.com/office/drawing/2014/main" id="{7F86AF2D-7D78-87D6-66FC-7F34445E15E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236" y="3273361"/>
            <a:ext cx="2024716" cy="2041589"/>
          </a:xfrm>
          <a:prstGeom prst="rect">
            <a:avLst/>
          </a:prstGeom>
          <a:noFill/>
          <a:ln>
            <a:noFill/>
          </a:ln>
        </p:spPr>
      </p:pic>
      <p:pic>
        <p:nvPicPr>
          <p:cNvPr id="5" name="Picture 4" descr="A screen shot of a computer&#10;&#10;AI-generated content may be incorrect.">
            <a:extLst>
              <a:ext uri="{FF2B5EF4-FFF2-40B4-BE49-F238E27FC236}">
                <a16:creationId xmlns:a16="http://schemas.microsoft.com/office/drawing/2014/main" id="{309BE720-DDCF-63B5-89FA-8939FA5BCBA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58588" y="3704645"/>
            <a:ext cx="3021590" cy="1154170"/>
          </a:xfrm>
          <a:prstGeom prst="rect">
            <a:avLst/>
          </a:prstGeom>
        </p:spPr>
      </p:pic>
    </p:spTree>
    <p:extLst>
      <p:ext uri="{BB962C8B-B14F-4D97-AF65-F5344CB8AC3E}">
        <p14:creationId xmlns:p14="http://schemas.microsoft.com/office/powerpoint/2010/main" val="9327522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A67CFFE1-6048-975B-D105-94C22D62E94A}"/>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38A4AB0B-E472-1533-52C8-69BC72E6B7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90FE7EAE-CCAF-2B74-6A31-AC753FCF3A05}"/>
              </a:ext>
            </a:extLst>
          </p:cNvPr>
          <p:cNvSpPr txBox="1"/>
          <p:nvPr/>
        </p:nvSpPr>
        <p:spPr>
          <a:xfrm>
            <a:off x="722376" y="1034701"/>
            <a:ext cx="10981944" cy="2817310"/>
          </a:xfrm>
          <a:prstGeom prst="rect">
            <a:avLst/>
          </a:prstGeom>
          <a:noFill/>
        </p:spPr>
        <p:txBody>
          <a:bodyPr wrap="square" rtlCol="0">
            <a:spAutoFit/>
          </a:bodyPr>
          <a:lstStyle/>
          <a:p>
            <a:pPr marL="342900" lvl="0" indent="-342900">
              <a:lnSpc>
                <a:spcPct val="115000"/>
              </a:lnSpc>
              <a:buFont typeface="Symbol" panose="05050102010706020507" pitchFamily="18" charset="2"/>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Dynamic hyperlinks use a placeholder of any text of your choice but will take the website associated with the enrolled object and change according to the enrolled object. </a:t>
            </a:r>
          </a:p>
          <a:p>
            <a:pPr marL="342900" lvl="0" indent="-342900">
              <a:lnSpc>
                <a:spcPct val="115000"/>
              </a:lnSpc>
              <a:spcAft>
                <a:spcPts val="800"/>
              </a:spcAft>
              <a:buFont typeface="Symbol" panose="05050102010706020507" pitchFamily="18" charset="2"/>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the contact has a property with a website URL in it then the Dynamic Hyperlink grabs that link and puts it in the text </a:t>
            </a:r>
          </a:p>
          <a:p>
            <a:pPr>
              <a:lnSpc>
                <a:spcPct val="115000"/>
              </a:lnSpc>
              <a:spcAft>
                <a:spcPts val="800"/>
              </a:spcAft>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NZ"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Website URL (Edit Link): </a:t>
            </a:r>
            <a:r>
              <a:rPr lang="en-NZ" sz="1800" u="sng"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hlinkClick r:id="rId3" action="ppaction://hlinkfile">
                  <a:extLst>
                    <a:ext uri="{A12FA001-AC4F-418D-AE19-62706E023703}">
                      <ahyp:hlinkClr xmlns:ahyp="http://schemas.microsoft.com/office/drawing/2018/hyperlinkcolor" val="tx"/>
                    </a:ext>
                  </a:extLst>
                </a:hlinkClick>
              </a:rPr>
              <a:t>This is Dynamic Link to the Website URL</a:t>
            </a:r>
            <a:endParaRPr lang="en-NZ"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C76B3BC-EA90-934C-5803-23713C396815}"/>
              </a:ext>
            </a:extLst>
          </p:cNvPr>
          <p:cNvSpPr txBox="1">
            <a:spLocks/>
          </p:cNvSpPr>
          <p:nvPr/>
        </p:nvSpPr>
        <p:spPr>
          <a:xfrm>
            <a:off x="722376" y="213074"/>
            <a:ext cx="5084064" cy="821627"/>
          </a:xfrm>
          <a:prstGeom prst="rect">
            <a:avLst/>
          </a:prstGeom>
        </p:spPr>
        <p:txBody>
          <a:bodyPr vert="horz" lIns="91440" tIns="45720" rIns="91440" bIns="45720" rtlCol="0" anchor="b">
            <a:normAutofit fontScale="6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Dynamic Hyperlinks</a:t>
            </a:r>
            <a:endParaRPr lang="en-NZ" dirty="0">
              <a:solidFill>
                <a:schemeClr val="bg1"/>
              </a:solidFill>
              <a:latin typeface="Outfit" pitchFamily="2" charset="0"/>
            </a:endParaRPr>
          </a:p>
        </p:txBody>
      </p:sp>
    </p:spTree>
    <p:extLst>
      <p:ext uri="{BB962C8B-B14F-4D97-AF65-F5344CB8AC3E}">
        <p14:creationId xmlns:p14="http://schemas.microsoft.com/office/powerpoint/2010/main" val="316946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2B4620E0-4838-2ADD-091E-F3943C53F2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843C28-7D65-F36C-DE62-56FA19C26EFB}"/>
              </a:ext>
            </a:extLst>
          </p:cNvPr>
          <p:cNvSpPr>
            <a:spLocks noGrp="1"/>
          </p:cNvSpPr>
          <p:nvPr>
            <p:ph type="ctrTitle"/>
          </p:nvPr>
        </p:nvSpPr>
        <p:spPr>
          <a:xfrm>
            <a:off x="0" y="213073"/>
            <a:ext cx="4221480" cy="821627"/>
          </a:xfrm>
        </p:spPr>
        <p:txBody>
          <a:bodyPr>
            <a:normAutofit fontScale="90000"/>
          </a:bodyPr>
          <a:lstStyle/>
          <a:p>
            <a:r>
              <a:rPr lang="en-US" dirty="0">
                <a:solidFill>
                  <a:schemeClr val="bg1"/>
                </a:solidFill>
                <a:latin typeface="Outfit" pitchFamily="2" charset="0"/>
              </a:rPr>
              <a:t>Basic Tokens</a:t>
            </a:r>
            <a:endParaRPr lang="en-NZ" dirty="0">
              <a:solidFill>
                <a:schemeClr val="bg1"/>
              </a:solidFill>
              <a:latin typeface="Outfit" pitchFamily="2" charset="0"/>
            </a:endParaRPr>
          </a:p>
        </p:txBody>
      </p:sp>
      <p:sp>
        <p:nvSpPr>
          <p:cNvPr id="3" name="Subtitle 2">
            <a:extLst>
              <a:ext uri="{FF2B5EF4-FFF2-40B4-BE49-F238E27FC236}">
                <a16:creationId xmlns:a16="http://schemas.microsoft.com/office/drawing/2014/main" id="{BED1E706-B2FD-3D96-5CF4-41DBB9D15854}"/>
              </a:ext>
            </a:extLst>
          </p:cNvPr>
          <p:cNvSpPr>
            <a:spLocks noGrp="1"/>
          </p:cNvSpPr>
          <p:nvPr>
            <p:ph type="subTitle" idx="1"/>
          </p:nvPr>
        </p:nvSpPr>
        <p:spPr>
          <a:xfrm>
            <a:off x="82296" y="959880"/>
            <a:ext cx="9787128" cy="3520679"/>
          </a:xfrm>
        </p:spPr>
        <p:txBody>
          <a:bodyPr>
            <a:normAutofit fontScale="25000" lnSpcReduction="20000"/>
          </a:bodyPr>
          <a:lstStyle/>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First name: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Last name: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object.lastname</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First name last name: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object.lastname</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First name last name upper case: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object.firstname.value.upper</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object.lastname.value.upper</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Last contacted: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object.notes_last_contacted.value.strftime</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 %d %B %Y")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Company Name: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object.company</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Country/Region :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object.country</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City: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object.city</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Street Address: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object.address</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endParaRPr lang="en-NZ" sz="8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gn="l">
              <a:lnSpc>
                <a:spcPct val="115000"/>
              </a:lnSpc>
              <a:spcAft>
                <a:spcPts val="800"/>
              </a:spcAft>
            </a:pPr>
            <a:endParaRPr lang="en-NZ" sz="8000" kern="100" dirty="0">
              <a:solidFill>
                <a:schemeClr val="bg1"/>
              </a:solidFill>
              <a:effectLst/>
              <a:latin typeface="Outfit" pitchFamily="2" charset="0"/>
              <a:ea typeface="Aptos" panose="020B0004020202020204" pitchFamily="34" charset="0"/>
              <a:cs typeface="Times New Roman" panose="02020603050405020304" pitchFamily="18" charset="0"/>
            </a:endParaRPr>
          </a:p>
          <a:p>
            <a:endParaRPr lang="en-NZ" dirty="0"/>
          </a:p>
        </p:txBody>
      </p:sp>
      <p:pic>
        <p:nvPicPr>
          <p:cNvPr id="7" name="Picture 6" descr="A logo with white text&#10;&#10;AI-generated content may be incorrect.">
            <a:extLst>
              <a:ext uri="{FF2B5EF4-FFF2-40B4-BE49-F238E27FC236}">
                <a16:creationId xmlns:a16="http://schemas.microsoft.com/office/drawing/2014/main" id="{2A6D74F8-1545-E5E9-0B01-15FE72B677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Tree>
    <p:extLst>
      <p:ext uri="{BB962C8B-B14F-4D97-AF65-F5344CB8AC3E}">
        <p14:creationId xmlns:p14="http://schemas.microsoft.com/office/powerpoint/2010/main" val="12541531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CB2FFDDD-43F0-BA91-425D-C5E2DCCBCC48}"/>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FE63AD9E-3F89-AA8D-946B-48CCA3AD7D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4" name="Title 1">
            <a:extLst>
              <a:ext uri="{FF2B5EF4-FFF2-40B4-BE49-F238E27FC236}">
                <a16:creationId xmlns:a16="http://schemas.microsoft.com/office/drawing/2014/main" id="{DFC6A3E4-9E1D-3AD2-69EA-2E161F085472}"/>
              </a:ext>
            </a:extLst>
          </p:cNvPr>
          <p:cNvSpPr txBox="1">
            <a:spLocks/>
          </p:cNvSpPr>
          <p:nvPr/>
        </p:nvSpPr>
        <p:spPr>
          <a:xfrm>
            <a:off x="746852" y="114940"/>
            <a:ext cx="5084064" cy="821627"/>
          </a:xfrm>
          <a:prstGeom prst="rect">
            <a:avLst/>
          </a:prstGeom>
        </p:spPr>
        <p:txBody>
          <a:bodyPr vert="horz" lIns="91440" tIns="45720" rIns="91440" bIns="45720" rtlCol="0" anchor="b">
            <a:normAutofit fontScale="6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Deleting Slides FAQ</a:t>
            </a:r>
            <a:endParaRPr lang="en-NZ" dirty="0">
              <a:solidFill>
                <a:schemeClr val="bg1"/>
              </a:solidFill>
              <a:latin typeface="Outfit" pitchFamily="2" charset="0"/>
            </a:endParaRPr>
          </a:p>
        </p:txBody>
      </p:sp>
      <p:sp>
        <p:nvSpPr>
          <p:cNvPr id="2" name="TextBox 1">
            <a:extLst>
              <a:ext uri="{FF2B5EF4-FFF2-40B4-BE49-F238E27FC236}">
                <a16:creationId xmlns:a16="http://schemas.microsoft.com/office/drawing/2014/main" id="{CBDF0FB1-EC26-FF1E-D3DB-D841C1816428}"/>
              </a:ext>
            </a:extLst>
          </p:cNvPr>
          <p:cNvSpPr txBox="1"/>
          <p:nvPr/>
        </p:nvSpPr>
        <p:spPr>
          <a:xfrm>
            <a:off x="746852" y="936567"/>
            <a:ext cx="8922327" cy="6555641"/>
          </a:xfrm>
          <a:prstGeom prst="rect">
            <a:avLst/>
          </a:prstGeom>
          <a:noFill/>
        </p:spPr>
        <p:txBody>
          <a:bodyPr wrap="square" rtlCol="0">
            <a:spAutoFit/>
          </a:bodyPr>
          <a:lstStyle/>
          <a:p>
            <a:r>
              <a:rPr lang="en-US" sz="2000" dirty="0">
                <a:solidFill>
                  <a:schemeClr val="bg1"/>
                </a:solidFill>
                <a:latin typeface="Outfit" pitchFamily="2" charset="0"/>
              </a:rPr>
              <a:t>The next two slides are about deleting slides</a:t>
            </a:r>
            <a:endParaRPr lang="en-US" sz="2000" u="sng" dirty="0">
              <a:solidFill>
                <a:schemeClr val="bg1"/>
              </a:solidFill>
              <a:latin typeface="Outfit" pitchFamily="2" charset="0"/>
            </a:endParaRPr>
          </a:p>
          <a:p>
            <a:endParaRPr lang="en-US" sz="2000" u="sng" dirty="0">
              <a:solidFill>
                <a:schemeClr val="bg1"/>
              </a:solidFill>
              <a:latin typeface="Outfit" pitchFamily="2" charset="0"/>
            </a:endParaRPr>
          </a:p>
          <a:p>
            <a:r>
              <a:rPr lang="en-US" sz="2000" u="sng" dirty="0">
                <a:solidFill>
                  <a:schemeClr val="bg1"/>
                </a:solidFill>
                <a:latin typeface="Outfit" pitchFamily="2" charset="0"/>
              </a:rPr>
              <a:t>If Delete Slide </a:t>
            </a:r>
            <a:br>
              <a:rPr lang="en-US" sz="2000" dirty="0">
                <a:solidFill>
                  <a:schemeClr val="bg1"/>
                </a:solidFill>
                <a:latin typeface="Outfit" pitchFamily="2" charset="0"/>
              </a:rPr>
            </a:br>
            <a:br>
              <a:rPr lang="en-US" sz="2000" dirty="0">
                <a:solidFill>
                  <a:schemeClr val="bg1"/>
                </a:solidFill>
                <a:latin typeface="Outfit" pitchFamily="2" charset="0"/>
              </a:rPr>
            </a:br>
            <a:r>
              <a:rPr lang="en-US" sz="2000" dirty="0">
                <a:solidFill>
                  <a:schemeClr val="bg1"/>
                </a:solidFill>
                <a:latin typeface="Outfit" pitchFamily="2" charset="0"/>
              </a:rPr>
              <a:t>This slide is set up to delete automatically based on the "first name" property. Since "first name" is being used as the trigger, the slide will be removed when you run the document through </a:t>
            </a:r>
            <a:r>
              <a:rPr lang="en-US" sz="2000" dirty="0" err="1">
                <a:solidFill>
                  <a:schemeClr val="bg1"/>
                </a:solidFill>
                <a:latin typeface="Outfit" pitchFamily="2" charset="0"/>
              </a:rPr>
              <a:t>DocMergy</a:t>
            </a:r>
            <a:r>
              <a:rPr lang="en-US" sz="2000" dirty="0">
                <a:solidFill>
                  <a:schemeClr val="bg1"/>
                </a:solidFill>
                <a:latin typeface="Outfit" pitchFamily="2" charset="0"/>
              </a:rPr>
              <a:t> if that property has a value.</a:t>
            </a:r>
          </a:p>
          <a:p>
            <a:endParaRPr lang="en-US" sz="2000" dirty="0">
              <a:solidFill>
                <a:schemeClr val="bg1"/>
              </a:solidFill>
              <a:latin typeface="Outfit" pitchFamily="2" charset="0"/>
            </a:endParaRPr>
          </a:p>
          <a:p>
            <a:r>
              <a:rPr lang="en-US" sz="2000" dirty="0">
                <a:solidFill>
                  <a:schemeClr val="bg1"/>
                </a:solidFill>
                <a:latin typeface="Outfit" pitchFamily="2" charset="0"/>
              </a:rPr>
              <a:t>So don’t worry if you don’t see this slide in the final output — it just means the deletion condition was met.</a:t>
            </a:r>
          </a:p>
          <a:p>
            <a:endParaRPr lang="en-US" sz="2000" dirty="0">
              <a:solidFill>
                <a:schemeClr val="bg1"/>
              </a:solidFill>
              <a:latin typeface="Outfit" pitchFamily="2" charset="0"/>
            </a:endParaRPr>
          </a:p>
          <a:p>
            <a:r>
              <a:rPr lang="en-US" sz="2000" u="sng" dirty="0">
                <a:solidFill>
                  <a:schemeClr val="bg1"/>
                </a:solidFill>
                <a:latin typeface="Outfit" pitchFamily="2" charset="0"/>
              </a:rPr>
              <a:t>If Else Delete</a:t>
            </a:r>
          </a:p>
          <a:p>
            <a:br>
              <a:rPr lang="en-US" sz="2000" dirty="0">
                <a:solidFill>
                  <a:schemeClr val="bg1"/>
                </a:solidFill>
                <a:latin typeface="Outfit" pitchFamily="2" charset="0"/>
              </a:rPr>
            </a:br>
            <a:r>
              <a:rPr lang="en-US" sz="2000" dirty="0">
                <a:solidFill>
                  <a:schemeClr val="bg1"/>
                </a:solidFill>
                <a:latin typeface="Outfit" pitchFamily="2" charset="0"/>
              </a:rPr>
              <a:t>This also uses the first name as a trigger. In this case the slide wont delete as the code is telling it to display text if there is a value in the property. </a:t>
            </a:r>
          </a:p>
          <a:p>
            <a:endParaRPr lang="en-US" sz="2000" dirty="0">
              <a:solidFill>
                <a:schemeClr val="bg1"/>
              </a:solidFill>
              <a:latin typeface="Outfit" pitchFamily="2" charset="0"/>
            </a:endParaRPr>
          </a:p>
          <a:p>
            <a:r>
              <a:rPr lang="en-US" sz="2000" dirty="0">
                <a:solidFill>
                  <a:schemeClr val="bg1"/>
                </a:solidFill>
                <a:latin typeface="Outfit" pitchFamily="2" charset="0"/>
              </a:rPr>
              <a:t>If there was no value then the slide would be deleted. </a:t>
            </a:r>
          </a:p>
          <a:p>
            <a:endParaRPr lang="en-US" sz="2000" dirty="0">
              <a:solidFill>
                <a:schemeClr val="bg1"/>
              </a:solidFill>
              <a:latin typeface="Outfit" pitchFamily="2" charset="0"/>
            </a:endParaRPr>
          </a:p>
          <a:p>
            <a:endParaRPr lang="en-US" sz="2000" dirty="0">
              <a:solidFill>
                <a:schemeClr val="bg1"/>
              </a:solidFill>
              <a:latin typeface="Outfit" pitchFamily="2" charset="0"/>
            </a:endParaRPr>
          </a:p>
          <a:p>
            <a:endParaRPr lang="en-US" sz="2000" dirty="0">
              <a:solidFill>
                <a:schemeClr val="bg1"/>
              </a:solidFill>
              <a:latin typeface="Outfit" pitchFamily="2" charset="0"/>
            </a:endParaRPr>
          </a:p>
          <a:p>
            <a:endParaRPr lang="en-NZ" sz="2000" dirty="0">
              <a:solidFill>
                <a:schemeClr val="bg1"/>
              </a:solidFill>
              <a:latin typeface="Outfit" pitchFamily="2" charset="0"/>
            </a:endParaRPr>
          </a:p>
        </p:txBody>
      </p:sp>
    </p:spTree>
    <p:extLst>
      <p:ext uri="{BB962C8B-B14F-4D97-AF65-F5344CB8AC3E}">
        <p14:creationId xmlns:p14="http://schemas.microsoft.com/office/powerpoint/2010/main" val="35663913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7DA92E10-9D23-3995-D769-FCAE765F1453}"/>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6B69928C-1446-8F34-772D-34557E51B2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BAC546F5-A11D-8654-FFEA-B1ECE5EDEBB7}"/>
              </a:ext>
            </a:extLst>
          </p:cNvPr>
          <p:cNvSpPr txBox="1"/>
          <p:nvPr/>
        </p:nvSpPr>
        <p:spPr>
          <a:xfrm>
            <a:off x="932688" y="1034700"/>
            <a:ext cx="10981944" cy="3411831"/>
          </a:xfrm>
          <a:prstGeom prst="rect">
            <a:avLst/>
          </a:prstGeom>
          <a:noFill/>
        </p:spPr>
        <p:txBody>
          <a:bodyPr wrap="square" rtlCol="0">
            <a:spAutoFit/>
          </a:bodyPr>
          <a:lstStyle/>
          <a:p>
            <a:pPr lvl="0">
              <a:lnSpc>
                <a:spcPct val="115000"/>
              </a:lnSpc>
            </a:pPr>
            <a:r>
              <a:rPr lang="en-NZ" sz="2000" dirty="0">
                <a:solidFill>
                  <a:schemeClr val="bg1"/>
                </a:solidFill>
                <a:latin typeface="Outfit" pitchFamily="2" charset="0"/>
              </a:rPr>
              <a:t>If Delete Slide</a:t>
            </a:r>
            <a:endParaRPr lang="en-NZ" sz="2000" b="0" i="0" dirty="0">
              <a:solidFill>
                <a:schemeClr val="bg1"/>
              </a:solidFill>
              <a:effectLst/>
              <a:latin typeface="Outfit" pitchFamily="2" charset="0"/>
            </a:endParaRPr>
          </a:p>
          <a:p>
            <a:pPr marL="342900" lvl="0" indent="-342900">
              <a:lnSpc>
                <a:spcPct val="115000"/>
              </a:lnSpc>
              <a:buFont typeface="Symbol" panose="05050102010706020507" pitchFamily="18" charset="2"/>
              <a:buChar char=""/>
            </a:pPr>
            <a:endParaRPr lang="en-NZ" sz="2000" b="0" i="0" dirty="0">
              <a:solidFill>
                <a:schemeClr val="bg1"/>
              </a:solidFill>
              <a:effectLst/>
              <a:latin typeface="Outfit" pitchFamily="2" charset="0"/>
            </a:endParaRPr>
          </a:p>
          <a:p>
            <a:pPr lvl="0">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delete_slide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{%endif%}</a:t>
            </a:r>
          </a:p>
          <a:p>
            <a:pPr lvl="0">
              <a:lnSpc>
                <a:spcPct val="115000"/>
              </a:lnSpc>
              <a:spcAft>
                <a:spcPts val="800"/>
              </a:spcAft>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indent="-342900">
              <a:lnSpc>
                <a:spcPct val="115000"/>
              </a:lnSpc>
              <a:spcAft>
                <a:spcPts val="800"/>
              </a:spcAft>
              <a:buFont typeface="Symbol" panose="05050102010706020507" pitchFamily="18" charset="2"/>
              <a:buChar char=""/>
            </a:pPr>
            <a:r>
              <a:rPr lang="en-NZ" sz="2000" dirty="0">
                <a:solidFill>
                  <a:schemeClr val="bg1"/>
                </a:solidFill>
                <a:latin typeface="Outfit" pitchFamily="2" charset="0"/>
              </a:rPr>
              <a:t>This code is saying to delete the slide if </a:t>
            </a:r>
            <a:r>
              <a:rPr lang="en-NZ" sz="2000" dirty="0" err="1">
                <a:solidFill>
                  <a:schemeClr val="bg1"/>
                </a:solidFill>
                <a:latin typeface="Outfit" pitchFamily="2" charset="0"/>
              </a:rPr>
              <a:t>object.firstname</a:t>
            </a:r>
            <a:r>
              <a:rPr lang="en-NZ" sz="2000" dirty="0">
                <a:solidFill>
                  <a:schemeClr val="bg1"/>
                </a:solidFill>
                <a:latin typeface="Outfit" pitchFamily="2" charset="0"/>
              </a:rPr>
              <a:t> has a value </a:t>
            </a:r>
          </a:p>
          <a:p>
            <a:pPr marL="342900" indent="-342900">
              <a:lnSpc>
                <a:spcPct val="115000"/>
              </a:lnSpc>
              <a:spcAft>
                <a:spcPts val="800"/>
              </a:spcAft>
              <a:buFont typeface="Symbol" panose="05050102010706020507" pitchFamily="18" charset="2"/>
              <a:buChar char=""/>
            </a:pPr>
            <a:r>
              <a:rPr lang="en-NZ" sz="2000" b="0" i="0" dirty="0">
                <a:solidFill>
                  <a:schemeClr val="bg1"/>
                </a:solidFill>
                <a:effectLst/>
                <a:latin typeface="Outfit" pitchFamily="2" charset="0"/>
              </a:rPr>
              <a:t>In this case there is a value so th</a:t>
            </a:r>
            <a:r>
              <a:rPr lang="en-NZ" sz="2000" dirty="0">
                <a:solidFill>
                  <a:schemeClr val="bg1"/>
                </a:solidFill>
                <a:latin typeface="Outfit" pitchFamily="2" charset="0"/>
              </a:rPr>
              <a:t>e slide will delete</a:t>
            </a:r>
          </a:p>
          <a:p>
            <a:pPr marL="342900" indent="-342900">
              <a:lnSpc>
                <a:spcPct val="115000"/>
              </a:lnSpc>
              <a:spcAft>
                <a:spcPts val="800"/>
              </a:spcAft>
              <a:buFont typeface="Symbol" panose="05050102010706020507" pitchFamily="18" charset="2"/>
              <a:buChar char=""/>
            </a:pPr>
            <a:endParaRPr lang="en-NZ" sz="2000" b="0" i="0" dirty="0">
              <a:solidFill>
                <a:schemeClr val="bg1"/>
              </a:solidFill>
              <a:effectLst/>
              <a:latin typeface="Outfit" pitchFamily="2" charset="0"/>
            </a:endParaRPr>
          </a:p>
          <a:p>
            <a:pPr marL="342900" lvl="0" indent="-342900">
              <a:lnSpc>
                <a:spcPct val="115000"/>
              </a:lnSpc>
              <a:spcAft>
                <a:spcPts val="800"/>
              </a:spcAft>
              <a:buFont typeface="Symbol" panose="05050102010706020507" pitchFamily="18" charset="2"/>
              <a:buChar char=""/>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BBBEA35-8EB2-6A59-5114-FF412806A95B}"/>
              </a:ext>
            </a:extLst>
          </p:cNvPr>
          <p:cNvSpPr txBox="1">
            <a:spLocks/>
          </p:cNvSpPr>
          <p:nvPr/>
        </p:nvSpPr>
        <p:spPr>
          <a:xfrm>
            <a:off x="199528"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Delete Slide</a:t>
            </a:r>
            <a:endParaRPr lang="en-NZ" dirty="0">
              <a:solidFill>
                <a:schemeClr val="bg1"/>
              </a:solidFill>
              <a:latin typeface="Outfit" pitchFamily="2" charset="0"/>
            </a:endParaRPr>
          </a:p>
        </p:txBody>
      </p:sp>
    </p:spTree>
    <p:extLst>
      <p:ext uri="{BB962C8B-B14F-4D97-AF65-F5344CB8AC3E}">
        <p14:creationId xmlns:p14="http://schemas.microsoft.com/office/powerpoint/2010/main" val="34630699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2AE1BE81-914D-B937-95AA-1A8A21E961AD}"/>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5EB466D0-A084-FE28-D138-3C110BE7D5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C36FD4D2-6302-437C-BD49-F74CA9732BD2}"/>
              </a:ext>
            </a:extLst>
          </p:cNvPr>
          <p:cNvSpPr txBox="1"/>
          <p:nvPr/>
        </p:nvSpPr>
        <p:spPr>
          <a:xfrm>
            <a:off x="932688" y="1034700"/>
            <a:ext cx="10981944" cy="4808432"/>
          </a:xfrm>
          <a:prstGeom prst="rect">
            <a:avLst/>
          </a:prstGeom>
          <a:noFill/>
        </p:spPr>
        <p:txBody>
          <a:bodyPr wrap="square" rtlCol="0">
            <a:spAutoFit/>
          </a:bodyPr>
          <a:lstStyle/>
          <a:p>
            <a:pPr lvl="0">
              <a:lnSpc>
                <a:spcPct val="115000"/>
              </a:lnSpc>
            </a:pPr>
            <a:r>
              <a:rPr lang="en-NZ" sz="2000" dirty="0">
                <a:solidFill>
                  <a:schemeClr val="bg1"/>
                </a:solidFill>
                <a:latin typeface="Outfit" pitchFamily="2" charset="0"/>
              </a:rPr>
              <a:t>If Else Delete Slide</a:t>
            </a:r>
            <a:endParaRPr lang="en-NZ" sz="2000" b="0" i="0" dirty="0">
              <a:solidFill>
                <a:schemeClr val="bg1"/>
              </a:solidFill>
              <a:effectLst/>
              <a:latin typeface="Outfit" pitchFamily="2" charset="0"/>
            </a:endParaRPr>
          </a:p>
          <a:p>
            <a:pPr marL="342900" lvl="0" indent="-342900">
              <a:lnSpc>
                <a:spcPct val="115000"/>
              </a:lnSpc>
              <a:buFont typeface="Symbol" panose="05050102010706020507" pitchFamily="18" charset="2"/>
              <a:buChar char=""/>
            </a:pPr>
            <a:endParaRPr lang="en-NZ" sz="2000" b="0" i="0" dirty="0">
              <a:solidFill>
                <a:schemeClr val="bg1"/>
              </a:solidFill>
              <a:effectLst/>
              <a:latin typeface="Outfit" pitchFamily="2" charset="0"/>
            </a:endParaRPr>
          </a:p>
          <a:p>
            <a:pPr lvl="0">
              <a:lnSpc>
                <a:spcPct val="115000"/>
              </a:lnSpc>
            </a:pPr>
            <a:r>
              <a:rPr lang="en-US" sz="2000" b="0" i="0" dirty="0">
                <a:solidFill>
                  <a:schemeClr val="bg1"/>
                </a:solidFill>
                <a:effectLst/>
                <a:latin typeface="Outfit" pitchFamily="2" charset="0"/>
              </a:rPr>
              <a:t>{% if not </a:t>
            </a:r>
            <a:r>
              <a:rPr lang="en-US" sz="2000" b="0" i="0" dirty="0" err="1">
                <a:solidFill>
                  <a:schemeClr val="bg1"/>
                </a:solidFill>
                <a:effectLst/>
                <a:latin typeface="Outfit" pitchFamily="2" charset="0"/>
              </a:rPr>
              <a:t>object.firstname</a:t>
            </a:r>
            <a:r>
              <a:rPr lang="en-US" sz="2000" b="0" i="0" dirty="0">
                <a:solidFill>
                  <a:schemeClr val="bg1"/>
                </a:solidFill>
                <a:effectLst/>
                <a:latin typeface="Outfit" pitchFamily="2" charset="0"/>
              </a:rPr>
              <a:t> %} {{</a:t>
            </a:r>
            <a:r>
              <a:rPr lang="en-US" sz="2000" b="0" i="0" dirty="0" err="1">
                <a:solidFill>
                  <a:schemeClr val="bg1"/>
                </a:solidFill>
                <a:effectLst/>
                <a:latin typeface="Outfit" pitchFamily="2" charset="0"/>
              </a:rPr>
              <a:t>delete_slide</a:t>
            </a:r>
            <a:r>
              <a:rPr lang="en-US" sz="2000" b="0" i="0" dirty="0">
                <a:solidFill>
                  <a:schemeClr val="bg1"/>
                </a:solidFill>
                <a:effectLst/>
                <a:latin typeface="Outfit" pitchFamily="2" charset="0"/>
              </a:rPr>
              <a:t>()}} {% else %} The first name property has a value {%endif%}</a:t>
            </a:r>
          </a:p>
          <a:p>
            <a:pPr marL="342900" indent="-342900">
              <a:lnSpc>
                <a:spcPct val="115000"/>
              </a:lnSpc>
              <a:buFont typeface="Symbol" panose="05050102010706020507" pitchFamily="18" charset="2"/>
              <a:buChar char=""/>
            </a:pPr>
            <a:endParaRPr lang="en-US" sz="2000" b="0" i="0" dirty="0">
              <a:solidFill>
                <a:schemeClr val="bg1"/>
              </a:solidFill>
              <a:effectLst/>
              <a:latin typeface="Outfit" pitchFamily="2" charset="0"/>
            </a:endParaRPr>
          </a:p>
          <a:p>
            <a:pPr marL="342900" indent="-342900">
              <a:lnSpc>
                <a:spcPct val="115000"/>
              </a:lnSpc>
              <a:buFont typeface="Symbol" panose="05050102010706020507" pitchFamily="18" charset="2"/>
              <a:buChar char=""/>
            </a:pPr>
            <a:r>
              <a:rPr lang="en-US" sz="2000" dirty="0">
                <a:solidFill>
                  <a:schemeClr val="bg1"/>
                </a:solidFill>
                <a:latin typeface="Outfit" pitchFamily="2" charset="0"/>
              </a:rPr>
              <a:t>If the object doesn't have a first name set, delete this slide. Otherwise, show the text: “</a:t>
            </a:r>
            <a:r>
              <a:rPr lang="en-US" sz="2000" b="0" i="0" dirty="0">
                <a:solidFill>
                  <a:schemeClr val="bg1"/>
                </a:solidFill>
                <a:effectLst/>
                <a:latin typeface="Outfit" pitchFamily="2" charset="0"/>
              </a:rPr>
              <a:t>The first name property has a value”.    </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In this case the property has a value so the text will show</a:t>
            </a:r>
          </a:p>
          <a:p>
            <a:pPr marL="342900" lvl="0" indent="-342900">
              <a:lnSpc>
                <a:spcPct val="115000"/>
              </a:lnSpc>
              <a:buFont typeface="Symbol" panose="05050102010706020507" pitchFamily="18" charset="2"/>
              <a:buChar char=""/>
            </a:pPr>
            <a:endParaRPr lang="en-US"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endParaRPr lang="en-US" sz="16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en-US" sz="1600" dirty="0">
                <a:solidFill>
                  <a:schemeClr val="bg1"/>
                </a:solidFill>
                <a:latin typeface="Outfit" pitchFamily="2" charset="0"/>
              </a:rPr>
              <a:t>‘if not </a:t>
            </a:r>
            <a:r>
              <a:rPr lang="en-US" sz="1600" dirty="0" err="1">
                <a:solidFill>
                  <a:schemeClr val="bg1"/>
                </a:solidFill>
                <a:latin typeface="Outfit" pitchFamily="2" charset="0"/>
              </a:rPr>
              <a:t>object.firstname</a:t>
            </a:r>
            <a:r>
              <a:rPr lang="en-US" sz="1600" dirty="0">
                <a:solidFill>
                  <a:schemeClr val="bg1"/>
                </a:solidFill>
                <a:latin typeface="Outfit" pitchFamily="2" charset="0"/>
              </a:rPr>
              <a:t>’: This is a conditional check. It means: “If there is no value in the </a:t>
            </a:r>
            <a:r>
              <a:rPr lang="en-US" sz="1600" dirty="0" err="1">
                <a:solidFill>
                  <a:schemeClr val="bg1"/>
                </a:solidFill>
                <a:latin typeface="Outfit" pitchFamily="2" charset="0"/>
              </a:rPr>
              <a:t>firstname</a:t>
            </a:r>
            <a:r>
              <a:rPr lang="en-US" sz="1600" dirty="0">
                <a:solidFill>
                  <a:schemeClr val="bg1"/>
                </a:solidFill>
                <a:latin typeface="Outfit" pitchFamily="2" charset="0"/>
              </a:rPr>
              <a:t> field…”</a:t>
            </a:r>
          </a:p>
          <a:p>
            <a:pPr marL="285750" indent="-285750">
              <a:buFont typeface="Arial" panose="020B0604020202020204" pitchFamily="34" charset="0"/>
              <a:buChar char="•"/>
            </a:pPr>
            <a:r>
              <a:rPr lang="en-US" sz="1600" dirty="0">
                <a:solidFill>
                  <a:schemeClr val="bg1"/>
                </a:solidFill>
                <a:latin typeface="Outfit" pitchFamily="2" charset="0"/>
              </a:rPr>
              <a:t>‘</a:t>
            </a:r>
            <a:r>
              <a:rPr lang="en-US" sz="1600" dirty="0" err="1">
                <a:solidFill>
                  <a:schemeClr val="bg1"/>
                </a:solidFill>
                <a:latin typeface="Outfit" pitchFamily="2" charset="0"/>
              </a:rPr>
              <a:t>delete_slide</a:t>
            </a:r>
            <a:r>
              <a:rPr lang="en-US" sz="1600" dirty="0">
                <a:solidFill>
                  <a:schemeClr val="bg1"/>
                </a:solidFill>
                <a:latin typeface="Outfit" pitchFamily="2" charset="0"/>
              </a:rPr>
              <a:t>()’: This runs a function called </a:t>
            </a:r>
            <a:r>
              <a:rPr lang="en-US" sz="1600" dirty="0" err="1">
                <a:solidFill>
                  <a:schemeClr val="bg1"/>
                </a:solidFill>
                <a:latin typeface="Outfit" pitchFamily="2" charset="0"/>
              </a:rPr>
              <a:t>delete_slide</a:t>
            </a:r>
            <a:r>
              <a:rPr lang="en-US" sz="1600" dirty="0">
                <a:solidFill>
                  <a:schemeClr val="bg1"/>
                </a:solidFill>
                <a:latin typeface="Outfit" pitchFamily="2" charset="0"/>
              </a:rPr>
              <a:t>(). It removes the current slide from the document.</a:t>
            </a:r>
          </a:p>
          <a:p>
            <a:pPr marL="285750" indent="-285750">
              <a:buFont typeface="Arial" panose="020B0604020202020204" pitchFamily="34" charset="0"/>
              <a:buChar char="•"/>
            </a:pPr>
            <a:r>
              <a:rPr lang="en-US" sz="1600" dirty="0">
                <a:solidFill>
                  <a:schemeClr val="bg1"/>
                </a:solidFill>
                <a:latin typeface="Outfit" pitchFamily="2" charset="0"/>
              </a:rPr>
              <a:t>‘Else’: This means: “Otherwise” — so if the </a:t>
            </a:r>
            <a:r>
              <a:rPr lang="en-US" sz="1600" dirty="0" err="1">
                <a:solidFill>
                  <a:schemeClr val="bg1"/>
                </a:solidFill>
                <a:latin typeface="Outfit" pitchFamily="2" charset="0"/>
              </a:rPr>
              <a:t>firstname</a:t>
            </a:r>
            <a:r>
              <a:rPr lang="en-US" sz="1600" dirty="0">
                <a:solidFill>
                  <a:schemeClr val="bg1"/>
                </a:solidFill>
                <a:latin typeface="Outfit" pitchFamily="2" charset="0"/>
              </a:rPr>
              <a:t> does have a value…</a:t>
            </a:r>
          </a:p>
          <a:p>
            <a:pPr marL="285750" indent="-285750">
              <a:buFont typeface="Arial" panose="020B0604020202020204" pitchFamily="34" charset="0"/>
              <a:buChar char="•"/>
            </a:pPr>
            <a:r>
              <a:rPr lang="en-US" sz="1600" dirty="0">
                <a:solidFill>
                  <a:schemeClr val="bg1"/>
                </a:solidFill>
                <a:latin typeface="Outfit" pitchFamily="2" charset="0"/>
              </a:rPr>
              <a:t>‘The first name property has a value’: This text will show up in the slide. It tells the viewer that the </a:t>
            </a:r>
            <a:r>
              <a:rPr lang="en-US" sz="1600" dirty="0" err="1">
                <a:solidFill>
                  <a:schemeClr val="bg1"/>
                </a:solidFill>
                <a:latin typeface="Outfit" pitchFamily="2" charset="0"/>
              </a:rPr>
              <a:t>firstname</a:t>
            </a:r>
            <a:r>
              <a:rPr lang="en-US" sz="1600" dirty="0">
                <a:solidFill>
                  <a:schemeClr val="bg1"/>
                </a:solidFill>
                <a:latin typeface="Outfit" pitchFamily="2" charset="0"/>
              </a:rPr>
              <a:t> field was filled in.</a:t>
            </a:r>
          </a:p>
          <a:p>
            <a:pPr marL="285750" indent="-285750">
              <a:buFont typeface="Arial" panose="020B0604020202020204" pitchFamily="34" charset="0"/>
              <a:buChar char="•"/>
            </a:pPr>
            <a:r>
              <a:rPr lang="en-US" sz="1600" dirty="0">
                <a:solidFill>
                  <a:schemeClr val="bg1"/>
                </a:solidFill>
                <a:latin typeface="Outfit" pitchFamily="2" charset="0"/>
              </a:rPr>
              <a:t>‘endif’: This closes the if-</a:t>
            </a:r>
            <a:r>
              <a:rPr lang="en-US" sz="1600" dirty="0" err="1">
                <a:solidFill>
                  <a:schemeClr val="bg1"/>
                </a:solidFill>
                <a:latin typeface="Outfit" pitchFamily="2" charset="0"/>
              </a:rPr>
              <a:t>statement.It</a:t>
            </a:r>
            <a:r>
              <a:rPr lang="en-US" sz="1600" dirty="0">
                <a:solidFill>
                  <a:schemeClr val="bg1"/>
                </a:solidFill>
                <a:latin typeface="Outfit" pitchFamily="2" charset="0"/>
              </a:rPr>
              <a:t> tells the system</a:t>
            </a:r>
            <a:endParaRPr lang="en-US" sz="1400" kern="100" dirty="0">
              <a:solidFill>
                <a:schemeClr val="bg1"/>
              </a:solidFill>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F02064C7-ACF0-E042-A611-19C0AFEDBC52}"/>
              </a:ext>
            </a:extLst>
          </p:cNvPr>
          <p:cNvSpPr txBox="1">
            <a:spLocks/>
          </p:cNvSpPr>
          <p:nvPr/>
        </p:nvSpPr>
        <p:spPr>
          <a:xfrm>
            <a:off x="-202808"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Delete Slide</a:t>
            </a:r>
            <a:endParaRPr lang="en-NZ" dirty="0">
              <a:solidFill>
                <a:schemeClr val="bg1"/>
              </a:solidFill>
              <a:latin typeface="Outfit" pitchFamily="2" charset="0"/>
            </a:endParaRPr>
          </a:p>
        </p:txBody>
      </p:sp>
    </p:spTree>
    <p:extLst>
      <p:ext uri="{BB962C8B-B14F-4D97-AF65-F5344CB8AC3E}">
        <p14:creationId xmlns:p14="http://schemas.microsoft.com/office/powerpoint/2010/main" val="2038880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9671A1A1-B455-4BC8-817D-6592723BE60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FC9E999-2982-4DA7-7F47-544944C1070A}"/>
              </a:ext>
            </a:extLst>
          </p:cNvPr>
          <p:cNvSpPr>
            <a:spLocks noGrp="1"/>
          </p:cNvSpPr>
          <p:nvPr>
            <p:ph type="subTitle" idx="1"/>
          </p:nvPr>
        </p:nvSpPr>
        <p:spPr>
          <a:xfrm>
            <a:off x="242200" y="4151377"/>
            <a:ext cx="9787128" cy="1629966"/>
          </a:xfrm>
        </p:spPr>
        <p:txBody>
          <a:bodyPr>
            <a:normAutofit fontScale="92500" lnSpcReduction="10000"/>
          </a:bodyPr>
          <a:lstStyle/>
          <a:p>
            <a:pPr algn="l">
              <a:lnSpc>
                <a:spcPct val="115000"/>
              </a:lnSpc>
              <a:spcAft>
                <a:spcPts val="800"/>
              </a:spcAft>
            </a:pP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Create Date: {{ </a:t>
            </a:r>
            <a:r>
              <a:rPr lang="en-NZ" sz="2200" dirty="0" err="1">
                <a:solidFill>
                  <a:schemeClr val="bg1"/>
                </a:solidFill>
                <a:effectLst/>
                <a:latin typeface="Outfit" pitchFamily="2" charset="0"/>
                <a:ea typeface="Aptos" panose="020B0004020202020204" pitchFamily="34" charset="0"/>
                <a:cs typeface="Times New Roman" panose="02020603050405020304" pitchFamily="18" charset="0"/>
              </a:rPr>
              <a:t>object.createdate</a:t>
            </a: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Create Date (</a:t>
            </a:r>
            <a:r>
              <a:rPr lang="en-NZ" sz="22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 09 April 2025): {{ </a:t>
            </a:r>
            <a:r>
              <a:rPr lang="en-NZ" sz="2200" dirty="0" err="1">
                <a:solidFill>
                  <a:schemeClr val="bg1"/>
                </a:solidFill>
                <a:effectLst/>
                <a:latin typeface="Outfit" pitchFamily="2" charset="0"/>
                <a:ea typeface="Aptos" panose="020B0004020202020204" pitchFamily="34" charset="0"/>
                <a:cs typeface="Times New Roman" panose="02020603050405020304" pitchFamily="18" charset="0"/>
              </a:rPr>
              <a:t>object.createdate.value.strftime</a:t>
            </a: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("%d %B %Y") }}</a:t>
            </a:r>
          </a:p>
          <a:p>
            <a:pPr algn="l">
              <a:lnSpc>
                <a:spcPct val="115000"/>
              </a:lnSpc>
              <a:spcAft>
                <a:spcPts val="800"/>
              </a:spcAft>
            </a:pP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Create Date (</a:t>
            </a:r>
            <a:r>
              <a:rPr lang="en-NZ" sz="22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 09/04/2025): {{ </a:t>
            </a:r>
            <a:r>
              <a:rPr lang="en-NZ" sz="2200" dirty="0" err="1">
                <a:solidFill>
                  <a:schemeClr val="bg1"/>
                </a:solidFill>
                <a:effectLst/>
                <a:latin typeface="Outfit" pitchFamily="2" charset="0"/>
                <a:ea typeface="Aptos" panose="020B0004020202020204" pitchFamily="34" charset="0"/>
                <a:cs typeface="Times New Roman" panose="02020603050405020304" pitchFamily="18" charset="0"/>
              </a:rPr>
              <a:t>object.createdate.value.strftime</a:t>
            </a: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("%d/%m/%Y") }}</a:t>
            </a:r>
            <a:endParaRPr lang="en-NZ" sz="2200" kern="100" dirty="0">
              <a:solidFill>
                <a:schemeClr val="bg1"/>
              </a:solidFill>
              <a:effectLst/>
              <a:latin typeface="Outfit" pitchFamily="2" charset="0"/>
              <a:ea typeface="Aptos" panose="020B0004020202020204" pitchFamily="34" charset="0"/>
              <a:cs typeface="Times New Roman" panose="02020603050405020304" pitchFamily="18" charset="0"/>
            </a:endParaRPr>
          </a:p>
          <a:p>
            <a:endParaRPr lang="en-NZ" dirty="0"/>
          </a:p>
        </p:txBody>
      </p:sp>
      <p:pic>
        <p:nvPicPr>
          <p:cNvPr id="7" name="Picture 6" descr="A logo with white text&#10;&#10;AI-generated content may be incorrect.">
            <a:extLst>
              <a:ext uri="{FF2B5EF4-FFF2-40B4-BE49-F238E27FC236}">
                <a16:creationId xmlns:a16="http://schemas.microsoft.com/office/drawing/2014/main" id="{354CCBAC-0226-E1B4-4668-AD30DF5559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4" name="TextBox 3">
            <a:extLst>
              <a:ext uri="{FF2B5EF4-FFF2-40B4-BE49-F238E27FC236}">
                <a16:creationId xmlns:a16="http://schemas.microsoft.com/office/drawing/2014/main" id="{6C31D7B5-709D-1601-D322-64E9A4B02CC6}"/>
              </a:ext>
            </a:extLst>
          </p:cNvPr>
          <p:cNvSpPr txBox="1"/>
          <p:nvPr/>
        </p:nvSpPr>
        <p:spPr>
          <a:xfrm>
            <a:off x="73152" y="162222"/>
            <a:ext cx="9354312" cy="923330"/>
          </a:xfrm>
          <a:prstGeom prst="rect">
            <a:avLst/>
          </a:prstGeom>
          <a:noFill/>
        </p:spPr>
        <p:txBody>
          <a:bodyPr wrap="square" rtlCol="0">
            <a:spAutoFit/>
          </a:bodyPr>
          <a:lstStyle/>
          <a:p>
            <a:r>
              <a:rPr lang="en-US" sz="5400" dirty="0">
                <a:solidFill>
                  <a:schemeClr val="bg1"/>
                </a:solidFill>
                <a:latin typeface="Outfit" pitchFamily="2" charset="0"/>
              </a:rPr>
              <a:t>Basic Tokens with Styling</a:t>
            </a:r>
            <a:endParaRPr lang="en-NZ" sz="5400" dirty="0">
              <a:solidFill>
                <a:schemeClr val="bg1"/>
              </a:solidFill>
              <a:latin typeface="Outfit" pitchFamily="2" charset="0"/>
            </a:endParaRPr>
          </a:p>
        </p:txBody>
      </p:sp>
      <p:sp>
        <p:nvSpPr>
          <p:cNvPr id="8" name="TextBox 7">
            <a:extLst>
              <a:ext uri="{FF2B5EF4-FFF2-40B4-BE49-F238E27FC236}">
                <a16:creationId xmlns:a16="http://schemas.microsoft.com/office/drawing/2014/main" id="{BB0E7143-6932-E982-EB87-186D6CBDD14A}"/>
              </a:ext>
            </a:extLst>
          </p:cNvPr>
          <p:cNvSpPr txBox="1"/>
          <p:nvPr/>
        </p:nvSpPr>
        <p:spPr>
          <a:xfrm>
            <a:off x="73152" y="3228047"/>
            <a:ext cx="11292840" cy="923330"/>
          </a:xfrm>
          <a:prstGeom prst="rect">
            <a:avLst/>
          </a:prstGeom>
          <a:noFill/>
        </p:spPr>
        <p:txBody>
          <a:bodyPr wrap="square" rtlCol="0">
            <a:spAutoFit/>
          </a:bodyPr>
          <a:lstStyle/>
          <a:p>
            <a:r>
              <a:rPr lang="en-US" sz="5400" dirty="0">
                <a:solidFill>
                  <a:schemeClr val="bg1"/>
                </a:solidFill>
                <a:latin typeface="Outfit" pitchFamily="2" charset="0"/>
              </a:rPr>
              <a:t>Basic Tokens with Formatting</a:t>
            </a:r>
            <a:endParaRPr lang="en-NZ" sz="5400" dirty="0">
              <a:solidFill>
                <a:schemeClr val="bg1"/>
              </a:solidFill>
              <a:latin typeface="Outfit" pitchFamily="2" charset="0"/>
            </a:endParaRPr>
          </a:p>
        </p:txBody>
      </p:sp>
      <p:sp>
        <p:nvSpPr>
          <p:cNvPr id="9" name="Subtitle 2">
            <a:extLst>
              <a:ext uri="{FF2B5EF4-FFF2-40B4-BE49-F238E27FC236}">
                <a16:creationId xmlns:a16="http://schemas.microsoft.com/office/drawing/2014/main" id="{D15ACC2B-DDA0-7C5F-7063-E20C638217A4}"/>
              </a:ext>
            </a:extLst>
          </p:cNvPr>
          <p:cNvSpPr txBox="1">
            <a:spLocks/>
          </p:cNvSpPr>
          <p:nvPr/>
        </p:nvSpPr>
        <p:spPr>
          <a:xfrm>
            <a:off x="225552" y="1101505"/>
            <a:ext cx="9988296" cy="1723991"/>
          </a:xfrm>
          <a:prstGeom prst="rect">
            <a:avLst/>
          </a:prstGeom>
        </p:spPr>
        <p:txBody>
          <a:bodyPr vert="horz" lIns="91440" tIns="45720" rIns="91440" bIns="45720" rtlCol="0">
            <a:normAutofit fontScale="3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5000"/>
              </a:lnSpc>
              <a:spcAft>
                <a:spcPts val="800"/>
              </a:spcAft>
            </a:pPr>
            <a:r>
              <a:rPr lang="en-NZ" sz="6200" kern="100" dirty="0">
                <a:solidFill>
                  <a:schemeClr val="bg1"/>
                </a:solidFill>
                <a:latin typeface="Outfit" pitchFamily="2" charset="0"/>
                <a:ea typeface="Aptos" panose="020B0004020202020204" pitchFamily="34" charset="0"/>
                <a:cs typeface="Times New Roman" panose="02020603050405020304" pitchFamily="18" charset="0"/>
              </a:rPr>
              <a:t>First name upper case: {{ </a:t>
            </a:r>
            <a:r>
              <a:rPr lang="en-NZ" sz="6200" kern="100" dirty="0" err="1">
                <a:solidFill>
                  <a:schemeClr val="bg1"/>
                </a:solidFill>
                <a:latin typeface="Outfit" pitchFamily="2" charset="0"/>
                <a:ea typeface="Aptos" panose="020B0004020202020204" pitchFamily="34" charset="0"/>
                <a:cs typeface="Times New Roman" panose="02020603050405020304" pitchFamily="18" charset="0"/>
              </a:rPr>
              <a:t>object.firstname.value.upper</a:t>
            </a:r>
            <a:r>
              <a:rPr lang="en-NZ" sz="6200" kern="100" dirty="0">
                <a:solidFill>
                  <a:schemeClr val="bg1"/>
                </a:solidFill>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NZ" sz="6200" kern="100" dirty="0">
                <a:solidFill>
                  <a:schemeClr val="bg1"/>
                </a:solidFill>
                <a:latin typeface="Outfit" pitchFamily="2" charset="0"/>
                <a:ea typeface="Aptos" panose="020B0004020202020204" pitchFamily="34" charset="0"/>
                <a:cs typeface="Times New Roman" panose="02020603050405020304" pitchFamily="18" charset="0"/>
              </a:rPr>
              <a:t>First name lower case: {{ </a:t>
            </a:r>
            <a:r>
              <a:rPr lang="en-NZ" sz="6200" kern="100" dirty="0" err="1">
                <a:solidFill>
                  <a:schemeClr val="bg1"/>
                </a:solidFill>
                <a:latin typeface="Outfit" pitchFamily="2" charset="0"/>
                <a:ea typeface="Aptos" panose="020B0004020202020204" pitchFamily="34" charset="0"/>
                <a:cs typeface="Times New Roman" panose="02020603050405020304" pitchFamily="18" charset="0"/>
              </a:rPr>
              <a:t>object.firstname.value.lower</a:t>
            </a:r>
            <a:r>
              <a:rPr lang="en-NZ" sz="6200" kern="100" dirty="0">
                <a:solidFill>
                  <a:schemeClr val="bg1"/>
                </a:solidFill>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NZ" sz="6200" kern="100" dirty="0">
                <a:solidFill>
                  <a:schemeClr val="bg1"/>
                </a:solidFill>
                <a:latin typeface="Outfit" pitchFamily="2" charset="0"/>
                <a:ea typeface="Aptos" panose="020B0004020202020204" pitchFamily="34" charset="0"/>
                <a:cs typeface="Times New Roman" panose="02020603050405020304" pitchFamily="18" charset="0"/>
              </a:rPr>
              <a:t>First name and last name in bold: </a:t>
            </a:r>
            <a:r>
              <a:rPr lang="en-NZ" sz="6200" b="1" kern="100" dirty="0">
                <a:solidFill>
                  <a:schemeClr val="bg1"/>
                </a:solidFill>
                <a:latin typeface="Outfit" pitchFamily="2" charset="0"/>
                <a:ea typeface="Aptos" panose="020B0004020202020204" pitchFamily="34" charset="0"/>
                <a:cs typeface="Times New Roman" panose="02020603050405020304" pitchFamily="18" charset="0"/>
              </a:rPr>
              <a:t>{{ </a:t>
            </a:r>
            <a:r>
              <a:rPr lang="en-NZ" sz="6200" b="1" kern="100" dirty="0" err="1">
                <a:solidFill>
                  <a:schemeClr val="bg1"/>
                </a:solidFill>
                <a:latin typeface="Outfit" pitchFamily="2" charset="0"/>
                <a:ea typeface="Aptos" panose="020B0004020202020204" pitchFamily="34" charset="0"/>
                <a:cs typeface="Times New Roman" panose="02020603050405020304" pitchFamily="18" charset="0"/>
              </a:rPr>
              <a:t>object.firstname</a:t>
            </a:r>
            <a:r>
              <a:rPr lang="en-NZ" sz="6200" b="1" kern="100" dirty="0">
                <a:solidFill>
                  <a:schemeClr val="bg1"/>
                </a:solidFill>
                <a:latin typeface="Outfit" pitchFamily="2" charset="0"/>
                <a:ea typeface="Aptos" panose="020B0004020202020204" pitchFamily="34" charset="0"/>
                <a:cs typeface="Times New Roman" panose="02020603050405020304" pitchFamily="18" charset="0"/>
              </a:rPr>
              <a:t> }} {{ </a:t>
            </a:r>
            <a:r>
              <a:rPr lang="en-NZ" sz="6200" b="1" kern="100" dirty="0" err="1">
                <a:solidFill>
                  <a:schemeClr val="bg1"/>
                </a:solidFill>
                <a:latin typeface="Outfit" pitchFamily="2" charset="0"/>
                <a:ea typeface="Aptos" panose="020B0004020202020204" pitchFamily="34" charset="0"/>
                <a:cs typeface="Times New Roman" panose="02020603050405020304" pitchFamily="18" charset="0"/>
              </a:rPr>
              <a:t>object.lastname</a:t>
            </a:r>
            <a:r>
              <a:rPr lang="en-NZ" sz="6200" b="1" kern="100" dirty="0">
                <a:solidFill>
                  <a:schemeClr val="bg1"/>
                </a:solidFill>
                <a:latin typeface="Outfit" pitchFamily="2" charset="0"/>
                <a:ea typeface="Aptos" panose="020B0004020202020204" pitchFamily="34" charset="0"/>
                <a:cs typeface="Times New Roman" panose="02020603050405020304" pitchFamily="18" charset="0"/>
              </a:rPr>
              <a:t> }}</a:t>
            </a:r>
            <a:endParaRPr lang="en-NZ" sz="6200" kern="100" dirty="0">
              <a:solidFill>
                <a:schemeClr val="bg1"/>
              </a:solidFill>
              <a:latin typeface="Outfit" pitchFamily="2" charset="0"/>
              <a:ea typeface="Aptos" panose="020B0004020202020204" pitchFamily="34" charset="0"/>
              <a:cs typeface="Times New Roman" panose="02020603050405020304" pitchFamily="18" charset="0"/>
            </a:endParaRPr>
          </a:p>
          <a:p>
            <a:endParaRPr lang="en-NZ" dirty="0"/>
          </a:p>
        </p:txBody>
      </p:sp>
    </p:spTree>
    <p:extLst>
      <p:ext uri="{BB962C8B-B14F-4D97-AF65-F5344CB8AC3E}">
        <p14:creationId xmlns:p14="http://schemas.microsoft.com/office/powerpoint/2010/main" val="418283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2B4620E0-4838-2ADD-091E-F3943C53F2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843C28-7D65-F36C-DE62-56FA19C26EFB}"/>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Basic Tokens in text boxes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2A6D74F8-1545-E5E9-0B01-15FE72B677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9" name="TextBox 8">
            <a:extLst>
              <a:ext uri="{FF2B5EF4-FFF2-40B4-BE49-F238E27FC236}">
                <a16:creationId xmlns:a16="http://schemas.microsoft.com/office/drawing/2014/main" id="{F57990B5-7ED0-B8DB-C933-8408F7AC9FC1}"/>
              </a:ext>
            </a:extLst>
          </p:cNvPr>
          <p:cNvSpPr txBox="1"/>
          <p:nvPr/>
        </p:nvSpPr>
        <p:spPr>
          <a:xfrm>
            <a:off x="365760" y="1270777"/>
            <a:ext cx="3794760" cy="3108543"/>
          </a:xfrm>
          <a:prstGeom prst="rect">
            <a:avLst/>
          </a:prstGeom>
          <a:noFill/>
          <a:ln>
            <a:solidFill>
              <a:schemeClr val="bg1"/>
            </a:solidFill>
          </a:ln>
        </p:spPr>
        <p:txBody>
          <a:bodyPr wrap="square" rtlCol="0">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Annual Revenue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object.annualrevenue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Phone</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object.phone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Contact First Name</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object.firstname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0" name="TextBox 9">
            <a:extLst>
              <a:ext uri="{FF2B5EF4-FFF2-40B4-BE49-F238E27FC236}">
                <a16:creationId xmlns:a16="http://schemas.microsoft.com/office/drawing/2014/main" id="{86A38E8D-F1AA-BBE5-752A-BA4C4D219F9F}"/>
              </a:ext>
            </a:extLst>
          </p:cNvPr>
          <p:cNvSpPr txBox="1"/>
          <p:nvPr/>
        </p:nvSpPr>
        <p:spPr>
          <a:xfrm>
            <a:off x="4277752" y="1270777"/>
            <a:ext cx="3412352" cy="3005951"/>
          </a:xfrm>
          <a:prstGeom prst="rect">
            <a:avLst/>
          </a:prstGeom>
          <a:noFill/>
        </p:spPr>
        <p:txBody>
          <a:bodyPr wrap="square" rtlCol="0">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Annual Revenue</a:t>
            </a:r>
            <a:b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b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object.annualrevenue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Phone</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object.phone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Contact First Name</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object.firstname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14988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38F72212-B70E-D8E7-BE37-4032CAFBCF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7AAB22-F255-734D-53D2-DC9787BA6732}"/>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Get Associated Objects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BE9F0C35-A964-2418-21E8-95E268D472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9EECB795-94F6-7624-0885-C975E5BFB82C}"/>
              </a:ext>
            </a:extLst>
          </p:cNvPr>
          <p:cNvSpPr txBox="1"/>
          <p:nvPr/>
        </p:nvSpPr>
        <p:spPr>
          <a:xfrm>
            <a:off x="804672" y="1025556"/>
            <a:ext cx="10981944" cy="6757234"/>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Get singular version</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You will need to associate a deal to a contact and vice versa, you can do this manually </a:t>
            </a: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It shows the name of the first deal associated with the current contact.</a:t>
            </a:r>
          </a:p>
          <a:p>
            <a:pPr>
              <a:lnSpc>
                <a:spcPct val="115000"/>
              </a:lnSpc>
              <a:spcAft>
                <a:spcPts val="800"/>
              </a:spcAft>
              <a:buSzPts val="1000"/>
              <a:tabLst>
                <a:tab pos="457200" algn="l"/>
              </a:tabLst>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get_associated_objects</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("contact",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object.hs_object_id</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"deal")[0].</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nSpc>
                <a:spcPct val="115000"/>
              </a:lnSpc>
              <a:spcAft>
                <a:spcPts val="800"/>
              </a:spcAft>
              <a:buSzPts val="1000"/>
              <a:tabLst>
                <a:tab pos="457200" algn="l"/>
              </a:tabLst>
            </a:pPr>
            <a:endParaRPr lang="en-US"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The function </a:t>
            </a: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get_associated_objects</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takes 4 arguments</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"contact": is the source object of the association</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object.hs_object_id</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the id of the source object, here it is the enrolled object ID</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"deal" the associated object type you want to get data from</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The last argument is "</a:t>
            </a: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order_by</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and is the property you want to use for ordering the list of "deals". You can get more info here </a:t>
            </a:r>
            <a:r>
              <a:rPr lang="en-NZ" sz="1400" u="sng" kern="100" dirty="0">
                <a:solidFill>
                  <a:schemeClr val="bg1"/>
                </a:solidFill>
                <a:effectLst/>
                <a:latin typeface="Outfit" pitchFamily="2" charset="0"/>
                <a:ea typeface="Aptos" panose="020B00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https://support.integrationglue.com/docmergy-how-to-get-data-from-associated-objects</a:t>
            </a:r>
            <a:endParaRPr lang="en-NZ" sz="1400" u="sng" kern="100" dirty="0">
              <a:solidFill>
                <a:schemeClr val="bg1"/>
              </a:solidFill>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Courier New" panose="02070309020205020404" pitchFamily="49" charset="0"/>
              <a:buChar char="o"/>
              <a:tabLst>
                <a:tab pos="457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the  [0] tells </a:t>
            </a: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DocMergy</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to only grab the first associated deal you can here use [1] if you want the second one or [-1] if you want the last one</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is the internal property name of the "deal" you want to display</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and finally the {{ }} around it are telling </a:t>
            </a: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DocMergy</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to render the property in the document</a:t>
            </a:r>
          </a:p>
          <a:p>
            <a:pPr>
              <a:lnSpc>
                <a:spcPct val="115000"/>
              </a:lnSpc>
              <a:spcAft>
                <a:spcPts val="800"/>
              </a:spcAft>
              <a:buSzPts val="1000"/>
              <a:tabLst>
                <a:tab pos="457200" algn="l"/>
              </a:tabLst>
            </a:pPr>
            <a:endParaRPr lang="en-NZ" sz="18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lvl="0">
              <a:lnSpc>
                <a:spcPct val="115000"/>
              </a:lnSpc>
              <a:spcAft>
                <a:spcPts val="800"/>
              </a:spcAft>
              <a:buSzPts val="1000"/>
              <a:tabLst>
                <a:tab pos="457200" algn="l"/>
              </a:tabLst>
            </a:pPr>
            <a:endParaRPr lang="en-NZ"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NZ" dirty="0"/>
          </a:p>
        </p:txBody>
      </p:sp>
    </p:spTree>
    <p:extLst>
      <p:ext uri="{BB962C8B-B14F-4D97-AF65-F5344CB8AC3E}">
        <p14:creationId xmlns:p14="http://schemas.microsoft.com/office/powerpoint/2010/main" val="3243610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521E7E81-9FDE-B305-D67B-5F27A350CF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5C610E-2533-4229-00BE-DAD514CCD3AE}"/>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Get Associated Objects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14CC2141-6E96-88A1-0113-E15AD17F97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FD5A633B-8EBE-3290-BE90-A75017633B65}"/>
              </a:ext>
            </a:extLst>
          </p:cNvPr>
          <p:cNvSpPr txBox="1"/>
          <p:nvPr/>
        </p:nvSpPr>
        <p:spPr>
          <a:xfrm>
            <a:off x="822960" y="1270777"/>
            <a:ext cx="10981944" cy="2498761"/>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For loop version</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loops through all notes on the first deal associated with the contact, and shows each note’s content and creation date.</a:t>
            </a: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You can create multiple notes to see the tables be filled </a:t>
            </a: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You can insert […] in if you are only looking for a set amount of info. As seen below its [0:3] – this is retrieving the first four notes, you can set the range to how ever you like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AEA8F29B-07E7-C204-8BE2-EDBD441BDCD7}"/>
              </a:ext>
            </a:extLst>
          </p:cNvPr>
          <p:cNvGraphicFramePr>
            <a:graphicFrameLocks noGrp="1"/>
          </p:cNvGraphicFramePr>
          <p:nvPr>
            <p:extLst>
              <p:ext uri="{D42A27DB-BD31-4B8C-83A1-F6EECF244321}">
                <p14:modId xmlns:p14="http://schemas.microsoft.com/office/powerpoint/2010/main" val="1962736385"/>
              </p:ext>
            </p:extLst>
          </p:nvPr>
        </p:nvGraphicFramePr>
        <p:xfrm>
          <a:off x="2934970" y="4014759"/>
          <a:ext cx="6322060" cy="1262519"/>
        </p:xfrm>
        <a:graphic>
          <a:graphicData uri="http://schemas.openxmlformats.org/drawingml/2006/table">
            <a:tbl>
              <a:tblPr firstRow="1" firstCol="1" bandRow="1">
                <a:tableStyleId>{5C22544A-7EE6-4342-B048-85BDC9FD1C3A}</a:tableStyleId>
              </a:tblPr>
              <a:tblGrid>
                <a:gridCol w="3078288">
                  <a:extLst>
                    <a:ext uri="{9D8B030D-6E8A-4147-A177-3AD203B41FA5}">
                      <a16:colId xmlns:a16="http://schemas.microsoft.com/office/drawing/2014/main" val="2602804080"/>
                    </a:ext>
                  </a:extLst>
                </a:gridCol>
                <a:gridCol w="3243772">
                  <a:extLst>
                    <a:ext uri="{9D8B030D-6E8A-4147-A177-3AD203B41FA5}">
                      <a16:colId xmlns:a16="http://schemas.microsoft.com/office/drawing/2014/main" val="1400030809"/>
                    </a:ext>
                  </a:extLst>
                </a:gridCol>
              </a:tblGrid>
              <a:tr h="311572">
                <a:tc>
                  <a:txBody>
                    <a:bodyPr/>
                    <a:lstStyle/>
                    <a:p>
                      <a:pPr>
                        <a:lnSpc>
                          <a:spcPct val="115000"/>
                        </a:lnSpc>
                        <a:spcAft>
                          <a:spcPts val="800"/>
                        </a:spcAft>
                        <a:buNone/>
                      </a:pPr>
                      <a:r>
                        <a:rPr lang="en-NZ" sz="1200" kern="100" dirty="0">
                          <a:effectLst/>
                        </a:rPr>
                        <a:t>Note title</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Note create date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72735492"/>
                  </a:ext>
                </a:extLst>
              </a:tr>
              <a:tr h="639375">
                <a:tc gridSpan="2">
                  <a:txBody>
                    <a:bodyPr/>
                    <a:lstStyle/>
                    <a:p>
                      <a:pPr>
                        <a:lnSpc>
                          <a:spcPct val="115000"/>
                        </a:lnSpc>
                        <a:spcAft>
                          <a:spcPts val="800"/>
                        </a:spcAft>
                        <a:buNone/>
                      </a:pPr>
                      <a:r>
                        <a:rPr lang="en-US" sz="1200" kern="100" dirty="0">
                          <a:effectLst/>
                        </a:rPr>
                        <a:t>{% for n in </a:t>
                      </a:r>
                      <a:r>
                        <a:rPr lang="en-US" sz="1200" kern="100" dirty="0" err="1">
                          <a:effectLst/>
                        </a:rPr>
                        <a:t>get_associated_objects</a:t>
                      </a:r>
                      <a:r>
                        <a:rPr lang="en-US" sz="1200" kern="100" dirty="0">
                          <a:effectLst/>
                        </a:rPr>
                        <a:t>("deal", </a:t>
                      </a:r>
                      <a:r>
                        <a:rPr lang="en-US" sz="1200" kern="100" dirty="0" err="1">
                          <a:effectLst/>
                        </a:rPr>
                        <a:t>get_associated_objects</a:t>
                      </a:r>
                      <a:r>
                        <a:rPr lang="en-US" sz="1200" kern="100" dirty="0">
                          <a:effectLst/>
                        </a:rPr>
                        <a:t>("contact", </a:t>
                      </a:r>
                      <a:r>
                        <a:rPr lang="en-US" sz="1200" kern="100" dirty="0" err="1">
                          <a:effectLst/>
                        </a:rPr>
                        <a:t>object.hs_object_id</a:t>
                      </a:r>
                      <a:r>
                        <a:rPr lang="en-US" sz="1200" kern="100" dirty="0">
                          <a:effectLst/>
                        </a:rPr>
                        <a:t>, "deal")[0].</a:t>
                      </a:r>
                      <a:r>
                        <a:rPr lang="en-US" sz="1200" kern="100" dirty="0" err="1">
                          <a:effectLst/>
                        </a:rPr>
                        <a:t>hs_object_id</a:t>
                      </a:r>
                      <a:r>
                        <a:rPr lang="en-US" sz="1200" kern="100" dirty="0">
                          <a:effectLst/>
                        </a:rPr>
                        <a:t>, "notes")[0:3]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hMerge="1">
                  <a:txBody>
                    <a:bodyPr/>
                    <a:lstStyle/>
                    <a:p>
                      <a:endParaRPr lang="en-NZ"/>
                    </a:p>
                  </a:txBody>
                  <a:tcPr/>
                </a:tc>
                <a:extLst>
                  <a:ext uri="{0D108BD9-81ED-4DB2-BD59-A6C34878D82A}">
                    <a16:rowId xmlns:a16="http://schemas.microsoft.com/office/drawing/2014/main" val="2763774623"/>
                  </a:ext>
                </a:extLst>
              </a:tr>
              <a:tr h="311572">
                <a:tc>
                  <a:txBody>
                    <a:bodyPr/>
                    <a:lstStyle/>
                    <a:p>
                      <a:pPr>
                        <a:lnSpc>
                          <a:spcPct val="115000"/>
                        </a:lnSpc>
                        <a:spcAft>
                          <a:spcPts val="800"/>
                        </a:spcAft>
                        <a:buNone/>
                      </a:pPr>
                      <a:r>
                        <a:rPr lang="en-NZ" sz="1200" kern="100">
                          <a:effectLst/>
                        </a:rPr>
                        <a:t>{{ n.hs_note_body}}</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 </a:t>
                      </a:r>
                      <a:r>
                        <a:rPr lang="en-NZ" sz="1200" kern="100" dirty="0" err="1">
                          <a:effectLst/>
                        </a:rPr>
                        <a:t>n.hs_createdate</a:t>
                      </a:r>
                      <a:r>
                        <a:rPr lang="en-NZ" sz="1200" kern="100" dirty="0">
                          <a:effectLst/>
                        </a:rPr>
                        <a: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742065"/>
                  </a:ext>
                </a:extLst>
              </a:tr>
            </a:tbl>
          </a:graphicData>
        </a:graphic>
      </p:graphicFrame>
    </p:spTree>
    <p:extLst>
      <p:ext uri="{BB962C8B-B14F-4D97-AF65-F5344CB8AC3E}">
        <p14:creationId xmlns:p14="http://schemas.microsoft.com/office/powerpoint/2010/main" val="3525669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51A95CB1-C248-AE60-D796-2AD8EA4592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450AD6-A4BE-649D-E051-742AC2238E41}"/>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Get Associated Objects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E59BAA2E-3F9A-DB5C-5028-196BEC09E2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E5662DAE-F90E-B7C3-5139-8998300F818E}"/>
              </a:ext>
            </a:extLst>
          </p:cNvPr>
          <p:cNvSpPr txBox="1"/>
          <p:nvPr/>
        </p:nvSpPr>
        <p:spPr>
          <a:xfrm>
            <a:off x="822960" y="1270777"/>
            <a:ext cx="10981944" cy="877804"/>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For loop version with images</a:t>
            </a:r>
          </a:p>
          <a:p>
            <a:pPr marL="342900" indent="-342900">
              <a:lnSpc>
                <a:spcPct val="115000"/>
              </a:lnSpc>
              <a:spcAft>
                <a:spcPts val="800"/>
              </a:spcAft>
              <a:buFont typeface="Arial" panose="020B0604020202020204" pitchFamily="34" charset="0"/>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Loop version with images is not currently supported on Microsoft PowerPoint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10824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1E34AEA9-ED59-D572-1C3E-910447831B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722B97-1D4F-DC3A-4124-179F7C415DCA}"/>
              </a:ext>
            </a:extLst>
          </p:cNvPr>
          <p:cNvSpPr>
            <a:spLocks noGrp="1"/>
          </p:cNvSpPr>
          <p:nvPr>
            <p:ph type="ctrTitle"/>
          </p:nvPr>
        </p:nvSpPr>
        <p:spPr>
          <a:xfrm>
            <a:off x="0" y="183974"/>
            <a:ext cx="8156448" cy="821627"/>
          </a:xfrm>
        </p:spPr>
        <p:txBody>
          <a:bodyPr>
            <a:normAutofit fontScale="90000"/>
          </a:bodyPr>
          <a:lstStyle/>
          <a:p>
            <a:r>
              <a:rPr lang="en-US" dirty="0">
                <a:solidFill>
                  <a:schemeClr val="bg1"/>
                </a:solidFill>
                <a:latin typeface="Outfit" pitchFamily="2" charset="0"/>
              </a:rPr>
              <a:t>Search By Unique IDs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8248B638-87C7-096C-42F1-611BEE91E9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859F640E-3F9C-9B4D-47ED-0247672BB42D}"/>
              </a:ext>
            </a:extLst>
          </p:cNvPr>
          <p:cNvSpPr txBox="1"/>
          <p:nvPr/>
        </p:nvSpPr>
        <p:spPr>
          <a:xfrm>
            <a:off x="768096" y="1005601"/>
            <a:ext cx="11068928" cy="2601353"/>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Get Singular Version </a:t>
            </a:r>
          </a:p>
          <a:p>
            <a:pPr marL="342900" lvl="0" indent="-342900">
              <a:lnSpc>
                <a:spcPct val="115000"/>
              </a:lnSpc>
              <a:spcAft>
                <a:spcPts val="800"/>
              </a:spcAft>
              <a:buFont typeface="Arial" panose="020B0604020202020204" pitchFamily="34" charset="0"/>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shows the first name of the contact with the HubSpot ID: 80716298250</a:t>
            </a: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Search for the unique ID of and show first name: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search_by_unique_ids</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(“contact”,[ 80716298250 ])[0].</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p>
          <a:p>
            <a:pPr>
              <a:lnSpc>
                <a:spcPct val="115000"/>
              </a:lnSpc>
              <a:spcAft>
                <a:spcPts val="800"/>
              </a:spcAft>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search_by_unique_ids</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(“contact”,[80716298250])[0].</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2086595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36FF31A2-5018-269F-6E55-822635995A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43170E-4C56-B77E-029A-83D1A94B766E}"/>
              </a:ext>
            </a:extLst>
          </p:cNvPr>
          <p:cNvSpPr>
            <a:spLocks noGrp="1"/>
          </p:cNvSpPr>
          <p:nvPr>
            <p:ph type="ctrTitle"/>
          </p:nvPr>
        </p:nvSpPr>
        <p:spPr>
          <a:xfrm>
            <a:off x="0" y="183974"/>
            <a:ext cx="8156448" cy="821627"/>
          </a:xfrm>
        </p:spPr>
        <p:txBody>
          <a:bodyPr>
            <a:normAutofit fontScale="90000"/>
          </a:bodyPr>
          <a:lstStyle/>
          <a:p>
            <a:r>
              <a:rPr lang="en-US" dirty="0">
                <a:solidFill>
                  <a:schemeClr val="bg1"/>
                </a:solidFill>
                <a:latin typeface="Outfit" pitchFamily="2" charset="0"/>
              </a:rPr>
              <a:t>Search By Unique IDs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713CFD3A-1393-481A-0061-2AD3FCABD9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8F7E088C-7D81-B5CC-2F44-57DD0F91266B}"/>
              </a:ext>
            </a:extLst>
          </p:cNvPr>
          <p:cNvSpPr txBox="1"/>
          <p:nvPr/>
        </p:nvSpPr>
        <p:spPr>
          <a:xfrm>
            <a:off x="768096" y="1005601"/>
            <a:ext cx="11068928" cy="1164421"/>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Get Singular Version </a:t>
            </a:r>
          </a:p>
          <a:p>
            <a:pPr marL="285750" indent="-285750">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loops through a list of contacts (looked up by their IDs) and displays their first name, last name, and email address.</a:t>
            </a:r>
          </a:p>
        </p:txBody>
      </p:sp>
      <p:graphicFrame>
        <p:nvGraphicFramePr>
          <p:cNvPr id="4" name="Table 3">
            <a:extLst>
              <a:ext uri="{FF2B5EF4-FFF2-40B4-BE49-F238E27FC236}">
                <a16:creationId xmlns:a16="http://schemas.microsoft.com/office/drawing/2014/main" id="{5E77931F-2027-F79D-D16E-5541105A3BE7}"/>
              </a:ext>
            </a:extLst>
          </p:cNvPr>
          <p:cNvGraphicFramePr>
            <a:graphicFrameLocks noGrp="1"/>
          </p:cNvGraphicFramePr>
          <p:nvPr>
            <p:extLst>
              <p:ext uri="{D42A27DB-BD31-4B8C-83A1-F6EECF244321}">
                <p14:modId xmlns:p14="http://schemas.microsoft.com/office/powerpoint/2010/main" val="822239646"/>
              </p:ext>
            </p:extLst>
          </p:nvPr>
        </p:nvGraphicFramePr>
        <p:xfrm>
          <a:off x="2965011" y="3429000"/>
          <a:ext cx="6261977" cy="1449073"/>
        </p:xfrm>
        <a:graphic>
          <a:graphicData uri="http://schemas.openxmlformats.org/drawingml/2006/table">
            <a:tbl>
              <a:tblPr firstRow="1" firstCol="1" bandRow="1">
                <a:tableStyleId>{5C22544A-7EE6-4342-B048-85BDC9FD1C3A}</a:tableStyleId>
              </a:tblPr>
              <a:tblGrid>
                <a:gridCol w="2087094">
                  <a:extLst>
                    <a:ext uri="{9D8B030D-6E8A-4147-A177-3AD203B41FA5}">
                      <a16:colId xmlns:a16="http://schemas.microsoft.com/office/drawing/2014/main" val="897752844"/>
                    </a:ext>
                  </a:extLst>
                </a:gridCol>
                <a:gridCol w="2087094">
                  <a:extLst>
                    <a:ext uri="{9D8B030D-6E8A-4147-A177-3AD203B41FA5}">
                      <a16:colId xmlns:a16="http://schemas.microsoft.com/office/drawing/2014/main" val="4245326376"/>
                    </a:ext>
                  </a:extLst>
                </a:gridCol>
                <a:gridCol w="2087789">
                  <a:extLst>
                    <a:ext uri="{9D8B030D-6E8A-4147-A177-3AD203B41FA5}">
                      <a16:colId xmlns:a16="http://schemas.microsoft.com/office/drawing/2014/main" val="848639661"/>
                    </a:ext>
                  </a:extLst>
                </a:gridCol>
              </a:tblGrid>
              <a:tr h="371954">
                <a:tc>
                  <a:txBody>
                    <a:bodyPr/>
                    <a:lstStyle/>
                    <a:p>
                      <a:pPr>
                        <a:lnSpc>
                          <a:spcPct val="115000"/>
                        </a:lnSpc>
                        <a:spcAft>
                          <a:spcPts val="800"/>
                        </a:spcAft>
                        <a:buNone/>
                      </a:pPr>
                      <a:r>
                        <a:rPr lang="en-NZ" sz="1200" kern="100">
                          <a:effectLst/>
                        </a:rPr>
                        <a:t>First name</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Last name</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email</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6224118"/>
                  </a:ext>
                </a:extLst>
              </a:tr>
              <a:tr h="705165">
                <a:tc gridSpan="3">
                  <a:txBody>
                    <a:bodyPr/>
                    <a:lstStyle/>
                    <a:p>
                      <a:pPr>
                        <a:lnSpc>
                          <a:spcPct val="115000"/>
                        </a:lnSpc>
                        <a:spcAft>
                          <a:spcPts val="800"/>
                        </a:spcAft>
                        <a:buNone/>
                      </a:pPr>
                      <a:r>
                        <a:rPr lang="en-NZ" sz="1200" kern="100" dirty="0">
                          <a:effectLst/>
                        </a:rPr>
                        <a:t>{% for c in </a:t>
                      </a:r>
                      <a:r>
                        <a:rPr lang="en-NZ" sz="1200" kern="100" dirty="0" err="1">
                          <a:effectLst/>
                        </a:rPr>
                        <a:t>search_by_unique_ids</a:t>
                      </a:r>
                      <a:r>
                        <a:rPr lang="en-NZ" sz="1200" kern="100" dirty="0">
                          <a:effectLst/>
                        </a:rPr>
                        <a:t>(“contact”,[ 80716298250, 86257912096 ])  %} </a:t>
                      </a:r>
                    </a:p>
                    <a:p>
                      <a:pPr>
                        <a:lnSpc>
                          <a:spcPct val="115000"/>
                        </a:lnSpc>
                        <a:spcAft>
                          <a:spcPts val="800"/>
                        </a:spcAft>
                        <a:buNone/>
                      </a:pPr>
                      <a:r>
                        <a:rPr lang="en-NZ" sz="1200" kern="100" dirty="0">
                          <a:effectLst/>
                        </a:rPr>
                        <a: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hMerge="1">
                  <a:txBody>
                    <a:bodyPr/>
                    <a:lstStyle/>
                    <a:p>
                      <a:endParaRPr lang="en-NZ"/>
                    </a:p>
                  </a:txBody>
                  <a:tcPr/>
                </a:tc>
                <a:tc hMerge="1">
                  <a:txBody>
                    <a:bodyPr/>
                    <a:lstStyle/>
                    <a:p>
                      <a:endParaRPr lang="en-NZ"/>
                    </a:p>
                  </a:txBody>
                  <a:tcPr/>
                </a:tc>
                <a:extLst>
                  <a:ext uri="{0D108BD9-81ED-4DB2-BD59-A6C34878D82A}">
                    <a16:rowId xmlns:a16="http://schemas.microsoft.com/office/drawing/2014/main" val="12301779"/>
                  </a:ext>
                </a:extLst>
              </a:tr>
              <a:tr h="371954">
                <a:tc>
                  <a:txBody>
                    <a:bodyPr/>
                    <a:lstStyle/>
                    <a:p>
                      <a:pPr>
                        <a:lnSpc>
                          <a:spcPct val="115000"/>
                        </a:lnSpc>
                        <a:spcAft>
                          <a:spcPts val="800"/>
                        </a:spcAft>
                        <a:buNone/>
                      </a:pPr>
                      <a:r>
                        <a:rPr lang="en-NZ" sz="1200" kern="100">
                          <a:effectLst/>
                        </a:rPr>
                        <a:t>{{ c.firstname }}</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{{c.lastname}}</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a:t>
                      </a:r>
                      <a:r>
                        <a:rPr lang="en-NZ" sz="1200" kern="100" dirty="0" err="1">
                          <a:effectLst/>
                        </a:rPr>
                        <a:t>c.email</a:t>
                      </a:r>
                      <a:r>
                        <a:rPr lang="en-NZ" sz="1200" kern="100" dirty="0">
                          <a:effectLst/>
                        </a:rPr>
                        <a:t>}}</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45237594"/>
                  </a:ext>
                </a:extLst>
              </a:tr>
            </a:tbl>
          </a:graphicData>
        </a:graphic>
      </p:graphicFrame>
    </p:spTree>
    <p:extLst>
      <p:ext uri="{BB962C8B-B14F-4D97-AF65-F5344CB8AC3E}">
        <p14:creationId xmlns:p14="http://schemas.microsoft.com/office/powerpoint/2010/main" val="309165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1500</TotalTime>
  <Words>2149</Words>
  <Application>Microsoft Office PowerPoint</Application>
  <PresentationFormat>Widescreen</PresentationFormat>
  <Paragraphs>195</Paragraphs>
  <Slides>22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Aptos</vt:lpstr>
      <vt:lpstr>Aptos Display</vt:lpstr>
      <vt:lpstr>Arial</vt:lpstr>
      <vt:lpstr>Courier New</vt:lpstr>
      <vt:lpstr>Outfit</vt:lpstr>
      <vt:lpstr>Symbol</vt:lpstr>
      <vt:lpstr>Office Theme</vt:lpstr>
      <vt:lpstr>Basic HubSpot Property Token PowerPoint Demo</vt:lpstr>
      <vt:lpstr>Basic Tokens</vt:lpstr>
      <vt:lpstr>PowerPoint Presentation</vt:lpstr>
      <vt:lpstr>Basic Tokens in text boxes</vt:lpstr>
      <vt:lpstr>Get Associated Objects</vt:lpstr>
      <vt:lpstr>Get Associated Objects</vt:lpstr>
      <vt:lpstr>Get Associated Objects</vt:lpstr>
      <vt:lpstr>Search By Unique IDs</vt:lpstr>
      <vt:lpstr>Search By Unique IDs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Taea Lambert</dc:creator>
  <cp:lastModifiedBy>Taea Lambert</cp:lastModifiedBy>
  <cp:revision>14</cp:revision>
  <dcterms:created xsi:type="dcterms:W3CDTF">2025-04-22T00:10:35Z</dcterms:created>
  <dcterms:modified xsi:type="dcterms:W3CDTF">2025-04-23T01:13:07Z</dcterms:modified>
</cp:coreProperties>
</file>