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81" r:id="rId21"/>
    <p:sldId id="282"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297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4" d="100"/>
          <a:sy n="104" d="100"/>
        </p:scale>
        <p:origin x="14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C2A10-D653-F193-4DA7-888AB7C0D1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9327B2D2-00AF-3CBD-F7BF-78F5EDA8E0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77E107AC-4E1D-25C5-F2A1-9539E70732CF}"/>
              </a:ext>
            </a:extLst>
          </p:cNvPr>
          <p:cNvSpPr>
            <a:spLocks noGrp="1"/>
          </p:cNvSpPr>
          <p:nvPr>
            <p:ph type="dt" sz="half" idx="10"/>
          </p:nvPr>
        </p:nvSpPr>
        <p:spPr/>
        <p:txBody>
          <a:bodyPr/>
          <a:lstStyle/>
          <a:p>
            <a:fld id="{7F2D4CFD-19AC-4B9E-8E47-BB1750912661}" type="datetimeFigureOut">
              <a:rPr lang="en-NZ" smtClean="0"/>
              <a:t>23/04/2025</a:t>
            </a:fld>
            <a:endParaRPr lang="en-NZ"/>
          </a:p>
        </p:txBody>
      </p:sp>
      <p:sp>
        <p:nvSpPr>
          <p:cNvPr id="5" name="Footer Placeholder 4">
            <a:extLst>
              <a:ext uri="{FF2B5EF4-FFF2-40B4-BE49-F238E27FC236}">
                <a16:creationId xmlns:a16="http://schemas.microsoft.com/office/drawing/2014/main" id="{286BC676-A900-84EB-9F28-710A80D746FA}"/>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82BC1546-A87B-AF62-E3E1-1512F8836EA5}"/>
              </a:ext>
            </a:extLst>
          </p:cNvPr>
          <p:cNvSpPr>
            <a:spLocks noGrp="1"/>
          </p:cNvSpPr>
          <p:nvPr>
            <p:ph type="sldNum" sz="quarter" idx="12"/>
          </p:nvPr>
        </p:nvSpPr>
        <p:spPr/>
        <p:txBody>
          <a:bodyPr/>
          <a:lstStyle/>
          <a:p>
            <a:fld id="{6A472A23-8C9B-4FD2-B0F3-E0281A783C3D}" type="slidenum">
              <a:rPr lang="en-NZ" smtClean="0"/>
              <a:t>‹#›</a:t>
            </a:fld>
            <a:endParaRPr lang="en-NZ"/>
          </a:p>
        </p:txBody>
      </p:sp>
    </p:spTree>
    <p:extLst>
      <p:ext uri="{BB962C8B-B14F-4D97-AF65-F5344CB8AC3E}">
        <p14:creationId xmlns:p14="http://schemas.microsoft.com/office/powerpoint/2010/main" val="3448760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D6DEB-FAFA-4A77-2C79-074117B56353}"/>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7578A2A9-F9AB-7BBB-87C0-9F9F1BB409A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0CF1FE44-6B3C-61B2-4AC6-E062A67471BA}"/>
              </a:ext>
            </a:extLst>
          </p:cNvPr>
          <p:cNvSpPr>
            <a:spLocks noGrp="1"/>
          </p:cNvSpPr>
          <p:nvPr>
            <p:ph type="dt" sz="half" idx="10"/>
          </p:nvPr>
        </p:nvSpPr>
        <p:spPr/>
        <p:txBody>
          <a:bodyPr/>
          <a:lstStyle/>
          <a:p>
            <a:fld id="{7F2D4CFD-19AC-4B9E-8E47-BB1750912661}" type="datetimeFigureOut">
              <a:rPr lang="en-NZ" smtClean="0"/>
              <a:t>23/04/2025</a:t>
            </a:fld>
            <a:endParaRPr lang="en-NZ"/>
          </a:p>
        </p:txBody>
      </p:sp>
      <p:sp>
        <p:nvSpPr>
          <p:cNvPr id="5" name="Footer Placeholder 4">
            <a:extLst>
              <a:ext uri="{FF2B5EF4-FFF2-40B4-BE49-F238E27FC236}">
                <a16:creationId xmlns:a16="http://schemas.microsoft.com/office/drawing/2014/main" id="{FFB8E754-C52B-B880-F8D8-FEA0877E54EB}"/>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B961531B-8791-A10F-EB82-93E813AD46E1}"/>
              </a:ext>
            </a:extLst>
          </p:cNvPr>
          <p:cNvSpPr>
            <a:spLocks noGrp="1"/>
          </p:cNvSpPr>
          <p:nvPr>
            <p:ph type="sldNum" sz="quarter" idx="12"/>
          </p:nvPr>
        </p:nvSpPr>
        <p:spPr/>
        <p:txBody>
          <a:bodyPr/>
          <a:lstStyle/>
          <a:p>
            <a:fld id="{6A472A23-8C9B-4FD2-B0F3-E0281A783C3D}" type="slidenum">
              <a:rPr lang="en-NZ" smtClean="0"/>
              <a:t>‹#›</a:t>
            </a:fld>
            <a:endParaRPr lang="en-NZ"/>
          </a:p>
        </p:txBody>
      </p:sp>
    </p:spTree>
    <p:extLst>
      <p:ext uri="{BB962C8B-B14F-4D97-AF65-F5344CB8AC3E}">
        <p14:creationId xmlns:p14="http://schemas.microsoft.com/office/powerpoint/2010/main" val="45244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E844698-5342-779D-4350-DC0B3A0A1E0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D5CE30DE-96FD-CF43-1D88-3EA4C8FCFDA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007D84C9-FFAE-B702-33BA-B1D952E7A56E}"/>
              </a:ext>
            </a:extLst>
          </p:cNvPr>
          <p:cNvSpPr>
            <a:spLocks noGrp="1"/>
          </p:cNvSpPr>
          <p:nvPr>
            <p:ph type="dt" sz="half" idx="10"/>
          </p:nvPr>
        </p:nvSpPr>
        <p:spPr/>
        <p:txBody>
          <a:bodyPr/>
          <a:lstStyle/>
          <a:p>
            <a:fld id="{7F2D4CFD-19AC-4B9E-8E47-BB1750912661}" type="datetimeFigureOut">
              <a:rPr lang="en-NZ" smtClean="0"/>
              <a:t>23/04/2025</a:t>
            </a:fld>
            <a:endParaRPr lang="en-NZ"/>
          </a:p>
        </p:txBody>
      </p:sp>
      <p:sp>
        <p:nvSpPr>
          <p:cNvPr id="5" name="Footer Placeholder 4">
            <a:extLst>
              <a:ext uri="{FF2B5EF4-FFF2-40B4-BE49-F238E27FC236}">
                <a16:creationId xmlns:a16="http://schemas.microsoft.com/office/drawing/2014/main" id="{7D33F50C-FB68-557D-2AC0-9E9DA67BABFA}"/>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A2E27E4D-1FBA-FEC4-478F-AFC148516C17}"/>
              </a:ext>
            </a:extLst>
          </p:cNvPr>
          <p:cNvSpPr>
            <a:spLocks noGrp="1"/>
          </p:cNvSpPr>
          <p:nvPr>
            <p:ph type="sldNum" sz="quarter" idx="12"/>
          </p:nvPr>
        </p:nvSpPr>
        <p:spPr/>
        <p:txBody>
          <a:bodyPr/>
          <a:lstStyle/>
          <a:p>
            <a:fld id="{6A472A23-8C9B-4FD2-B0F3-E0281A783C3D}" type="slidenum">
              <a:rPr lang="en-NZ" smtClean="0"/>
              <a:t>‹#›</a:t>
            </a:fld>
            <a:endParaRPr lang="en-NZ"/>
          </a:p>
        </p:txBody>
      </p:sp>
    </p:spTree>
    <p:extLst>
      <p:ext uri="{BB962C8B-B14F-4D97-AF65-F5344CB8AC3E}">
        <p14:creationId xmlns:p14="http://schemas.microsoft.com/office/powerpoint/2010/main" val="973078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49138-779D-886D-23FC-D9BA88695D8B}"/>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DF7FC659-FCA3-B200-7D9A-41DC5E7B0E1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88B6FBAB-A6B0-AC08-4168-23D9E48E9E83}"/>
              </a:ext>
            </a:extLst>
          </p:cNvPr>
          <p:cNvSpPr>
            <a:spLocks noGrp="1"/>
          </p:cNvSpPr>
          <p:nvPr>
            <p:ph type="dt" sz="half" idx="10"/>
          </p:nvPr>
        </p:nvSpPr>
        <p:spPr/>
        <p:txBody>
          <a:bodyPr/>
          <a:lstStyle/>
          <a:p>
            <a:fld id="{7F2D4CFD-19AC-4B9E-8E47-BB1750912661}" type="datetimeFigureOut">
              <a:rPr lang="en-NZ" smtClean="0"/>
              <a:t>23/04/2025</a:t>
            </a:fld>
            <a:endParaRPr lang="en-NZ"/>
          </a:p>
        </p:txBody>
      </p:sp>
      <p:sp>
        <p:nvSpPr>
          <p:cNvPr id="5" name="Footer Placeholder 4">
            <a:extLst>
              <a:ext uri="{FF2B5EF4-FFF2-40B4-BE49-F238E27FC236}">
                <a16:creationId xmlns:a16="http://schemas.microsoft.com/office/drawing/2014/main" id="{1A1E7372-496C-57BE-2FC8-9E0AE4C7D889}"/>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70A3EB19-1A27-10A5-B2C2-4581E145A2BA}"/>
              </a:ext>
            </a:extLst>
          </p:cNvPr>
          <p:cNvSpPr>
            <a:spLocks noGrp="1"/>
          </p:cNvSpPr>
          <p:nvPr>
            <p:ph type="sldNum" sz="quarter" idx="12"/>
          </p:nvPr>
        </p:nvSpPr>
        <p:spPr/>
        <p:txBody>
          <a:bodyPr/>
          <a:lstStyle/>
          <a:p>
            <a:fld id="{6A472A23-8C9B-4FD2-B0F3-E0281A783C3D}" type="slidenum">
              <a:rPr lang="en-NZ" smtClean="0"/>
              <a:t>‹#›</a:t>
            </a:fld>
            <a:endParaRPr lang="en-NZ"/>
          </a:p>
        </p:txBody>
      </p:sp>
    </p:spTree>
    <p:extLst>
      <p:ext uri="{BB962C8B-B14F-4D97-AF65-F5344CB8AC3E}">
        <p14:creationId xmlns:p14="http://schemas.microsoft.com/office/powerpoint/2010/main" val="2381883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2D4C8-51ED-1F9C-6899-176D7D7DA4D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D982224F-CE59-6E19-893F-E25C4A5B151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86596C-5BD5-66E6-65A5-449AFB7E4885}"/>
              </a:ext>
            </a:extLst>
          </p:cNvPr>
          <p:cNvSpPr>
            <a:spLocks noGrp="1"/>
          </p:cNvSpPr>
          <p:nvPr>
            <p:ph type="dt" sz="half" idx="10"/>
          </p:nvPr>
        </p:nvSpPr>
        <p:spPr/>
        <p:txBody>
          <a:bodyPr/>
          <a:lstStyle/>
          <a:p>
            <a:fld id="{7F2D4CFD-19AC-4B9E-8E47-BB1750912661}" type="datetimeFigureOut">
              <a:rPr lang="en-NZ" smtClean="0"/>
              <a:t>23/04/2025</a:t>
            </a:fld>
            <a:endParaRPr lang="en-NZ"/>
          </a:p>
        </p:txBody>
      </p:sp>
      <p:sp>
        <p:nvSpPr>
          <p:cNvPr id="5" name="Footer Placeholder 4">
            <a:extLst>
              <a:ext uri="{FF2B5EF4-FFF2-40B4-BE49-F238E27FC236}">
                <a16:creationId xmlns:a16="http://schemas.microsoft.com/office/drawing/2014/main" id="{6CAEB60A-0396-0794-D018-EEF85334725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B7D0D492-9139-876A-86F0-97467FD322F9}"/>
              </a:ext>
            </a:extLst>
          </p:cNvPr>
          <p:cNvSpPr>
            <a:spLocks noGrp="1"/>
          </p:cNvSpPr>
          <p:nvPr>
            <p:ph type="sldNum" sz="quarter" idx="12"/>
          </p:nvPr>
        </p:nvSpPr>
        <p:spPr/>
        <p:txBody>
          <a:bodyPr/>
          <a:lstStyle/>
          <a:p>
            <a:fld id="{6A472A23-8C9B-4FD2-B0F3-E0281A783C3D}" type="slidenum">
              <a:rPr lang="en-NZ" smtClean="0"/>
              <a:t>‹#›</a:t>
            </a:fld>
            <a:endParaRPr lang="en-NZ"/>
          </a:p>
        </p:txBody>
      </p:sp>
    </p:spTree>
    <p:extLst>
      <p:ext uri="{BB962C8B-B14F-4D97-AF65-F5344CB8AC3E}">
        <p14:creationId xmlns:p14="http://schemas.microsoft.com/office/powerpoint/2010/main" val="3078074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97558-CFA9-A5A2-BE74-D3FA8373FCC4}"/>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BA6E8974-F73E-5776-1ED9-0B7722BC0B8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BBCE0E1B-876D-9147-7B1D-5BB35F7F562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56A8E3AE-EDA2-A39F-33B8-621B3CC041E3}"/>
              </a:ext>
            </a:extLst>
          </p:cNvPr>
          <p:cNvSpPr>
            <a:spLocks noGrp="1"/>
          </p:cNvSpPr>
          <p:nvPr>
            <p:ph type="dt" sz="half" idx="10"/>
          </p:nvPr>
        </p:nvSpPr>
        <p:spPr/>
        <p:txBody>
          <a:bodyPr/>
          <a:lstStyle/>
          <a:p>
            <a:fld id="{7F2D4CFD-19AC-4B9E-8E47-BB1750912661}" type="datetimeFigureOut">
              <a:rPr lang="en-NZ" smtClean="0"/>
              <a:t>23/04/2025</a:t>
            </a:fld>
            <a:endParaRPr lang="en-NZ"/>
          </a:p>
        </p:txBody>
      </p:sp>
      <p:sp>
        <p:nvSpPr>
          <p:cNvPr id="6" name="Footer Placeholder 5">
            <a:extLst>
              <a:ext uri="{FF2B5EF4-FFF2-40B4-BE49-F238E27FC236}">
                <a16:creationId xmlns:a16="http://schemas.microsoft.com/office/drawing/2014/main" id="{AC321E58-892F-62AB-A694-DE900D28E880}"/>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F6FA4D99-B9A3-BC6B-DDC0-CF096305CB43}"/>
              </a:ext>
            </a:extLst>
          </p:cNvPr>
          <p:cNvSpPr>
            <a:spLocks noGrp="1"/>
          </p:cNvSpPr>
          <p:nvPr>
            <p:ph type="sldNum" sz="quarter" idx="12"/>
          </p:nvPr>
        </p:nvSpPr>
        <p:spPr/>
        <p:txBody>
          <a:bodyPr/>
          <a:lstStyle/>
          <a:p>
            <a:fld id="{6A472A23-8C9B-4FD2-B0F3-E0281A783C3D}" type="slidenum">
              <a:rPr lang="en-NZ" smtClean="0"/>
              <a:t>‹#›</a:t>
            </a:fld>
            <a:endParaRPr lang="en-NZ"/>
          </a:p>
        </p:txBody>
      </p:sp>
    </p:spTree>
    <p:extLst>
      <p:ext uri="{BB962C8B-B14F-4D97-AF65-F5344CB8AC3E}">
        <p14:creationId xmlns:p14="http://schemas.microsoft.com/office/powerpoint/2010/main" val="1928826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B7C45-2E99-DF90-B3CD-10F2D4CBB0EE}"/>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DFF98CF6-43CE-381E-7BAA-2F6E5B8F24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B917972-B5FB-804E-A08C-02D21FAEB7A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3916569F-D363-E970-3CA5-584A110E5E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79DBA2A-98C6-8794-694F-DC1B790EB96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16768D1C-25F3-CDBB-F95C-FC32846C5ACE}"/>
              </a:ext>
            </a:extLst>
          </p:cNvPr>
          <p:cNvSpPr>
            <a:spLocks noGrp="1"/>
          </p:cNvSpPr>
          <p:nvPr>
            <p:ph type="dt" sz="half" idx="10"/>
          </p:nvPr>
        </p:nvSpPr>
        <p:spPr/>
        <p:txBody>
          <a:bodyPr/>
          <a:lstStyle/>
          <a:p>
            <a:fld id="{7F2D4CFD-19AC-4B9E-8E47-BB1750912661}" type="datetimeFigureOut">
              <a:rPr lang="en-NZ" smtClean="0"/>
              <a:t>23/04/2025</a:t>
            </a:fld>
            <a:endParaRPr lang="en-NZ"/>
          </a:p>
        </p:txBody>
      </p:sp>
      <p:sp>
        <p:nvSpPr>
          <p:cNvPr id="8" name="Footer Placeholder 7">
            <a:extLst>
              <a:ext uri="{FF2B5EF4-FFF2-40B4-BE49-F238E27FC236}">
                <a16:creationId xmlns:a16="http://schemas.microsoft.com/office/drawing/2014/main" id="{4AD807F0-C401-2F80-343F-8E5579AFD026}"/>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6B99D4EB-637B-A1DA-F83A-8C8246272FA9}"/>
              </a:ext>
            </a:extLst>
          </p:cNvPr>
          <p:cNvSpPr>
            <a:spLocks noGrp="1"/>
          </p:cNvSpPr>
          <p:nvPr>
            <p:ph type="sldNum" sz="quarter" idx="12"/>
          </p:nvPr>
        </p:nvSpPr>
        <p:spPr/>
        <p:txBody>
          <a:bodyPr/>
          <a:lstStyle/>
          <a:p>
            <a:fld id="{6A472A23-8C9B-4FD2-B0F3-E0281A783C3D}" type="slidenum">
              <a:rPr lang="en-NZ" smtClean="0"/>
              <a:t>‹#›</a:t>
            </a:fld>
            <a:endParaRPr lang="en-NZ"/>
          </a:p>
        </p:txBody>
      </p:sp>
    </p:spTree>
    <p:extLst>
      <p:ext uri="{BB962C8B-B14F-4D97-AF65-F5344CB8AC3E}">
        <p14:creationId xmlns:p14="http://schemas.microsoft.com/office/powerpoint/2010/main" val="3209151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BD238-52BD-3A2A-57F8-84B0D61297C0}"/>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529F23AD-A740-2F9C-1358-E6091C75B9F2}"/>
              </a:ext>
            </a:extLst>
          </p:cNvPr>
          <p:cNvSpPr>
            <a:spLocks noGrp="1"/>
          </p:cNvSpPr>
          <p:nvPr>
            <p:ph type="dt" sz="half" idx="10"/>
          </p:nvPr>
        </p:nvSpPr>
        <p:spPr/>
        <p:txBody>
          <a:bodyPr/>
          <a:lstStyle/>
          <a:p>
            <a:fld id="{7F2D4CFD-19AC-4B9E-8E47-BB1750912661}" type="datetimeFigureOut">
              <a:rPr lang="en-NZ" smtClean="0"/>
              <a:t>23/04/2025</a:t>
            </a:fld>
            <a:endParaRPr lang="en-NZ"/>
          </a:p>
        </p:txBody>
      </p:sp>
      <p:sp>
        <p:nvSpPr>
          <p:cNvPr id="4" name="Footer Placeholder 3">
            <a:extLst>
              <a:ext uri="{FF2B5EF4-FFF2-40B4-BE49-F238E27FC236}">
                <a16:creationId xmlns:a16="http://schemas.microsoft.com/office/drawing/2014/main" id="{B1EA5029-C8E7-2EFD-1DE2-7BCD4B81FC77}"/>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D75F9A10-4149-5E18-2C5B-5786A06B7416}"/>
              </a:ext>
            </a:extLst>
          </p:cNvPr>
          <p:cNvSpPr>
            <a:spLocks noGrp="1"/>
          </p:cNvSpPr>
          <p:nvPr>
            <p:ph type="sldNum" sz="quarter" idx="12"/>
          </p:nvPr>
        </p:nvSpPr>
        <p:spPr/>
        <p:txBody>
          <a:bodyPr/>
          <a:lstStyle/>
          <a:p>
            <a:fld id="{6A472A23-8C9B-4FD2-B0F3-E0281A783C3D}" type="slidenum">
              <a:rPr lang="en-NZ" smtClean="0"/>
              <a:t>‹#›</a:t>
            </a:fld>
            <a:endParaRPr lang="en-NZ"/>
          </a:p>
        </p:txBody>
      </p:sp>
    </p:spTree>
    <p:extLst>
      <p:ext uri="{BB962C8B-B14F-4D97-AF65-F5344CB8AC3E}">
        <p14:creationId xmlns:p14="http://schemas.microsoft.com/office/powerpoint/2010/main" val="934878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9DBD79-20D4-E8CD-E078-C15A4C1506F5}"/>
              </a:ext>
            </a:extLst>
          </p:cNvPr>
          <p:cNvSpPr>
            <a:spLocks noGrp="1"/>
          </p:cNvSpPr>
          <p:nvPr>
            <p:ph type="dt" sz="half" idx="10"/>
          </p:nvPr>
        </p:nvSpPr>
        <p:spPr/>
        <p:txBody>
          <a:bodyPr/>
          <a:lstStyle/>
          <a:p>
            <a:fld id="{7F2D4CFD-19AC-4B9E-8E47-BB1750912661}" type="datetimeFigureOut">
              <a:rPr lang="en-NZ" smtClean="0"/>
              <a:t>23/04/2025</a:t>
            </a:fld>
            <a:endParaRPr lang="en-NZ"/>
          </a:p>
        </p:txBody>
      </p:sp>
      <p:sp>
        <p:nvSpPr>
          <p:cNvPr id="3" name="Footer Placeholder 2">
            <a:extLst>
              <a:ext uri="{FF2B5EF4-FFF2-40B4-BE49-F238E27FC236}">
                <a16:creationId xmlns:a16="http://schemas.microsoft.com/office/drawing/2014/main" id="{45FFE1B5-4D46-F140-6B4C-3C20286C2B21}"/>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CC05C190-02EB-65D0-83B1-FB9B3E0F579C}"/>
              </a:ext>
            </a:extLst>
          </p:cNvPr>
          <p:cNvSpPr>
            <a:spLocks noGrp="1"/>
          </p:cNvSpPr>
          <p:nvPr>
            <p:ph type="sldNum" sz="quarter" idx="12"/>
          </p:nvPr>
        </p:nvSpPr>
        <p:spPr/>
        <p:txBody>
          <a:bodyPr/>
          <a:lstStyle/>
          <a:p>
            <a:fld id="{6A472A23-8C9B-4FD2-B0F3-E0281A783C3D}" type="slidenum">
              <a:rPr lang="en-NZ" smtClean="0"/>
              <a:t>‹#›</a:t>
            </a:fld>
            <a:endParaRPr lang="en-NZ"/>
          </a:p>
        </p:txBody>
      </p:sp>
    </p:spTree>
    <p:extLst>
      <p:ext uri="{BB962C8B-B14F-4D97-AF65-F5344CB8AC3E}">
        <p14:creationId xmlns:p14="http://schemas.microsoft.com/office/powerpoint/2010/main" val="2708108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ABD39-D2EC-B842-8681-00271A7214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E636F049-5C42-E5CD-4EC7-BC9FF78507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2BFC15F0-79DB-3F91-C9DE-11D23B22AB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819BE2-A3FB-C5A9-059C-6C64E1DF6558}"/>
              </a:ext>
            </a:extLst>
          </p:cNvPr>
          <p:cNvSpPr>
            <a:spLocks noGrp="1"/>
          </p:cNvSpPr>
          <p:nvPr>
            <p:ph type="dt" sz="half" idx="10"/>
          </p:nvPr>
        </p:nvSpPr>
        <p:spPr/>
        <p:txBody>
          <a:bodyPr/>
          <a:lstStyle/>
          <a:p>
            <a:fld id="{7F2D4CFD-19AC-4B9E-8E47-BB1750912661}" type="datetimeFigureOut">
              <a:rPr lang="en-NZ" smtClean="0"/>
              <a:t>23/04/2025</a:t>
            </a:fld>
            <a:endParaRPr lang="en-NZ"/>
          </a:p>
        </p:txBody>
      </p:sp>
      <p:sp>
        <p:nvSpPr>
          <p:cNvPr id="6" name="Footer Placeholder 5">
            <a:extLst>
              <a:ext uri="{FF2B5EF4-FFF2-40B4-BE49-F238E27FC236}">
                <a16:creationId xmlns:a16="http://schemas.microsoft.com/office/drawing/2014/main" id="{D7013EA3-96B2-8B2D-631C-F6AA225390D6}"/>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02A99AAA-DB54-4C46-3C44-9A27FE7F54F7}"/>
              </a:ext>
            </a:extLst>
          </p:cNvPr>
          <p:cNvSpPr>
            <a:spLocks noGrp="1"/>
          </p:cNvSpPr>
          <p:nvPr>
            <p:ph type="sldNum" sz="quarter" idx="12"/>
          </p:nvPr>
        </p:nvSpPr>
        <p:spPr/>
        <p:txBody>
          <a:bodyPr/>
          <a:lstStyle/>
          <a:p>
            <a:fld id="{6A472A23-8C9B-4FD2-B0F3-E0281A783C3D}" type="slidenum">
              <a:rPr lang="en-NZ" smtClean="0"/>
              <a:t>‹#›</a:t>
            </a:fld>
            <a:endParaRPr lang="en-NZ"/>
          </a:p>
        </p:txBody>
      </p:sp>
    </p:spTree>
    <p:extLst>
      <p:ext uri="{BB962C8B-B14F-4D97-AF65-F5344CB8AC3E}">
        <p14:creationId xmlns:p14="http://schemas.microsoft.com/office/powerpoint/2010/main" val="2921409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D2FB3-EB7F-7105-7D4D-CE1095CAA6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686C38F4-D39E-6C11-449D-A987DF4E18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A2BDFEED-11E8-9418-F2DE-EA2387977A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E1E1B0-E3DF-48DE-1A88-65A5D96FBADC}"/>
              </a:ext>
            </a:extLst>
          </p:cNvPr>
          <p:cNvSpPr>
            <a:spLocks noGrp="1"/>
          </p:cNvSpPr>
          <p:nvPr>
            <p:ph type="dt" sz="half" idx="10"/>
          </p:nvPr>
        </p:nvSpPr>
        <p:spPr/>
        <p:txBody>
          <a:bodyPr/>
          <a:lstStyle/>
          <a:p>
            <a:fld id="{7F2D4CFD-19AC-4B9E-8E47-BB1750912661}" type="datetimeFigureOut">
              <a:rPr lang="en-NZ" smtClean="0"/>
              <a:t>23/04/2025</a:t>
            </a:fld>
            <a:endParaRPr lang="en-NZ"/>
          </a:p>
        </p:txBody>
      </p:sp>
      <p:sp>
        <p:nvSpPr>
          <p:cNvPr id="6" name="Footer Placeholder 5">
            <a:extLst>
              <a:ext uri="{FF2B5EF4-FFF2-40B4-BE49-F238E27FC236}">
                <a16:creationId xmlns:a16="http://schemas.microsoft.com/office/drawing/2014/main" id="{17F0188D-47EE-9C5D-1A7E-90616C6A63BC}"/>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ED8DFF52-090B-5711-577C-50D4273C864C}"/>
              </a:ext>
            </a:extLst>
          </p:cNvPr>
          <p:cNvSpPr>
            <a:spLocks noGrp="1"/>
          </p:cNvSpPr>
          <p:nvPr>
            <p:ph type="sldNum" sz="quarter" idx="12"/>
          </p:nvPr>
        </p:nvSpPr>
        <p:spPr/>
        <p:txBody>
          <a:bodyPr/>
          <a:lstStyle/>
          <a:p>
            <a:fld id="{6A472A23-8C9B-4FD2-B0F3-E0281A783C3D}" type="slidenum">
              <a:rPr lang="en-NZ" smtClean="0"/>
              <a:t>‹#›</a:t>
            </a:fld>
            <a:endParaRPr lang="en-NZ"/>
          </a:p>
        </p:txBody>
      </p:sp>
    </p:spTree>
    <p:extLst>
      <p:ext uri="{BB962C8B-B14F-4D97-AF65-F5344CB8AC3E}">
        <p14:creationId xmlns:p14="http://schemas.microsoft.com/office/powerpoint/2010/main" val="983708617"/>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424861-A1D0-1A53-CAA9-67F2B778FA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A1562199-10E7-D612-D65B-24CCB80BE3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4167C7C4-3D65-0C5E-B5D4-AA3B41A880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F2D4CFD-19AC-4B9E-8E47-BB1750912661}" type="datetimeFigureOut">
              <a:rPr lang="en-NZ" smtClean="0"/>
              <a:t>23/04/2025</a:t>
            </a:fld>
            <a:endParaRPr lang="en-NZ"/>
          </a:p>
        </p:txBody>
      </p:sp>
      <p:sp>
        <p:nvSpPr>
          <p:cNvPr id="5" name="Footer Placeholder 4">
            <a:extLst>
              <a:ext uri="{FF2B5EF4-FFF2-40B4-BE49-F238E27FC236}">
                <a16:creationId xmlns:a16="http://schemas.microsoft.com/office/drawing/2014/main" id="{4A2ECB0E-FA42-F814-EB30-7513D47F95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NZ"/>
          </a:p>
        </p:txBody>
      </p:sp>
      <p:sp>
        <p:nvSpPr>
          <p:cNvPr id="6" name="Slide Number Placeholder 5">
            <a:extLst>
              <a:ext uri="{FF2B5EF4-FFF2-40B4-BE49-F238E27FC236}">
                <a16:creationId xmlns:a16="http://schemas.microsoft.com/office/drawing/2014/main" id="{F297C9F1-665D-F43F-BDB3-B85460973B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A472A23-8C9B-4FD2-B0F3-E0281A783C3D}" type="slidenum">
              <a:rPr lang="en-NZ" smtClean="0"/>
              <a:t>‹#›</a:t>
            </a:fld>
            <a:endParaRPr lang="en-NZ"/>
          </a:p>
        </p:txBody>
      </p:sp>
    </p:spTree>
    <p:extLst>
      <p:ext uri="{BB962C8B-B14F-4D97-AF65-F5344CB8AC3E}">
        <p14:creationId xmlns:p14="http://schemas.microsoft.com/office/powerpoint/2010/main" val="3775684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4.png"/><Relationship Id="rId4" Type="http://schemas.openxmlformats.org/officeDocument/2006/relationships/hyperlink" Target="https://48102171.fs1.hubspotusercontent-na1.net/hubfs/48102171/Screenshot%202024-12-03%20140546.pn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D49C8-2ABF-5B72-DCF8-407C1111B19F}"/>
              </a:ext>
            </a:extLst>
          </p:cNvPr>
          <p:cNvSpPr>
            <a:spLocks noGrp="1"/>
          </p:cNvSpPr>
          <p:nvPr>
            <p:ph type="ctrTitle"/>
          </p:nvPr>
        </p:nvSpPr>
        <p:spPr/>
        <p:txBody>
          <a:bodyPr>
            <a:normAutofit fontScale="90000"/>
          </a:bodyPr>
          <a:lstStyle/>
          <a:p>
            <a:r>
              <a:rPr lang="en-US" dirty="0">
                <a:solidFill>
                  <a:schemeClr val="bg1"/>
                </a:solidFill>
                <a:latin typeface="Outfit" pitchFamily="2" charset="0"/>
              </a:rPr>
              <a:t>Basic HubSpot Property Token PowerPoint Demo (Deal)</a:t>
            </a:r>
            <a:endParaRPr lang="en-NZ" dirty="0">
              <a:solidFill>
                <a:schemeClr val="bg1"/>
              </a:solidFill>
              <a:latin typeface="Outfit" pitchFamily="2" charset="0"/>
            </a:endParaRPr>
          </a:p>
        </p:txBody>
      </p:sp>
      <p:sp>
        <p:nvSpPr>
          <p:cNvPr id="3" name="Subtitle 2">
            <a:extLst>
              <a:ext uri="{FF2B5EF4-FFF2-40B4-BE49-F238E27FC236}">
                <a16:creationId xmlns:a16="http://schemas.microsoft.com/office/drawing/2014/main" id="{2998CDBC-A7A2-153E-BB96-F89E4D07B7D2}"/>
              </a:ext>
            </a:extLst>
          </p:cNvPr>
          <p:cNvSpPr>
            <a:spLocks noGrp="1"/>
          </p:cNvSpPr>
          <p:nvPr>
            <p:ph type="subTitle" idx="1"/>
          </p:nvPr>
        </p:nvSpPr>
        <p:spPr>
          <a:xfrm>
            <a:off x="1524000" y="4008438"/>
            <a:ext cx="9144000" cy="1916874"/>
          </a:xfrm>
        </p:spPr>
        <p:txBody>
          <a:bodyPr>
            <a:normAutofit fontScale="40000" lnSpcReduction="20000"/>
          </a:bodyPr>
          <a:lstStyle/>
          <a:p>
            <a:r>
              <a:rPr lang="en-US" sz="2900" dirty="0">
                <a:solidFill>
                  <a:schemeClr val="bg1"/>
                </a:solidFill>
                <a:latin typeface="Outfit" pitchFamily="2" charset="0"/>
              </a:rPr>
              <a:t>The purpose of this PowerPoint is to show you that you can use </a:t>
            </a:r>
            <a:r>
              <a:rPr lang="en-US" sz="2900" dirty="0" err="1">
                <a:solidFill>
                  <a:schemeClr val="bg1"/>
                </a:solidFill>
                <a:latin typeface="Outfit" pitchFamily="2" charset="0"/>
              </a:rPr>
              <a:t>DocMergy</a:t>
            </a:r>
            <a:r>
              <a:rPr lang="en-US" sz="2900" dirty="0">
                <a:solidFill>
                  <a:schemeClr val="bg1"/>
                </a:solidFill>
                <a:latin typeface="Outfit" pitchFamily="2" charset="0"/>
              </a:rPr>
              <a:t> using the basic native HubSpot properties based on a </a:t>
            </a:r>
            <a:r>
              <a:rPr lang="en-US" sz="2900" u="sng" dirty="0">
                <a:solidFill>
                  <a:schemeClr val="bg1"/>
                </a:solidFill>
                <a:latin typeface="Outfit" pitchFamily="2" charset="0"/>
              </a:rPr>
              <a:t>deal</a:t>
            </a:r>
            <a:r>
              <a:rPr lang="en-US" sz="2900" dirty="0">
                <a:solidFill>
                  <a:schemeClr val="bg1"/>
                </a:solidFill>
                <a:latin typeface="Outfit" pitchFamily="2" charset="0"/>
              </a:rPr>
              <a:t> trigger.</a:t>
            </a:r>
          </a:p>
          <a:p>
            <a:r>
              <a:rPr lang="en-US" sz="2900" dirty="0">
                <a:solidFill>
                  <a:schemeClr val="bg1"/>
                </a:solidFill>
                <a:latin typeface="Outfit" pitchFamily="2" charset="0"/>
              </a:rPr>
              <a:t>You can download this PowerPoint and put into </a:t>
            </a:r>
            <a:r>
              <a:rPr lang="en-US" sz="2900" dirty="0" err="1">
                <a:solidFill>
                  <a:schemeClr val="bg1"/>
                </a:solidFill>
                <a:latin typeface="Outfit" pitchFamily="2" charset="0"/>
              </a:rPr>
              <a:t>DocMergy</a:t>
            </a:r>
            <a:r>
              <a:rPr lang="en-US" sz="2900" dirty="0">
                <a:solidFill>
                  <a:schemeClr val="bg1"/>
                </a:solidFill>
                <a:latin typeface="Outfit" pitchFamily="2" charset="0"/>
              </a:rPr>
              <a:t> to see how it works. </a:t>
            </a:r>
          </a:p>
          <a:p>
            <a:endParaRPr lang="en-US" sz="2900" dirty="0">
              <a:solidFill>
                <a:schemeClr val="bg1"/>
              </a:solidFill>
              <a:latin typeface="Outfit" pitchFamily="2" charset="0"/>
            </a:endParaRPr>
          </a:p>
          <a:p>
            <a:r>
              <a:rPr lang="en-US" sz="2900" dirty="0">
                <a:solidFill>
                  <a:schemeClr val="bg1"/>
                </a:solidFill>
                <a:latin typeface="Outfit" pitchFamily="2" charset="0"/>
              </a:rPr>
              <a:t>If some tokens are not working and appear as they are written in code just try rewrite it out</a:t>
            </a:r>
          </a:p>
          <a:p>
            <a:endParaRPr lang="en-US" sz="2900" dirty="0">
              <a:solidFill>
                <a:schemeClr val="bg1"/>
              </a:solidFill>
              <a:latin typeface="Outfit" pitchFamily="2" charset="0"/>
            </a:endParaRPr>
          </a:p>
          <a:p>
            <a:r>
              <a:rPr lang="en-US" sz="2900" dirty="0">
                <a:solidFill>
                  <a:schemeClr val="bg1"/>
                </a:solidFill>
                <a:latin typeface="Outfit" pitchFamily="2" charset="0"/>
              </a:rPr>
              <a:t>Looping images are not currently supported with PPTX</a:t>
            </a:r>
          </a:p>
          <a:p>
            <a:r>
              <a:rPr lang="en-US" sz="2900" dirty="0">
                <a:solidFill>
                  <a:schemeClr val="bg1"/>
                </a:solidFill>
                <a:latin typeface="Outfit" pitchFamily="2" charset="0"/>
              </a:rPr>
              <a:t>IF block branches: deleting tables and images also not currently supported </a:t>
            </a:r>
          </a:p>
          <a:p>
            <a:endParaRPr lang="en-NZ" dirty="0"/>
          </a:p>
        </p:txBody>
      </p:sp>
      <p:pic>
        <p:nvPicPr>
          <p:cNvPr id="7" name="Picture 6" descr="A logo with white text&#10;&#10;AI-generated content may be incorrect.">
            <a:extLst>
              <a:ext uri="{FF2B5EF4-FFF2-40B4-BE49-F238E27FC236}">
                <a16:creationId xmlns:a16="http://schemas.microsoft.com/office/drawing/2014/main" id="{BF259601-A170-BF80-95B6-00A64B64FC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Tree>
    <p:extLst>
      <p:ext uri="{BB962C8B-B14F-4D97-AF65-F5344CB8AC3E}">
        <p14:creationId xmlns:p14="http://schemas.microsoft.com/office/powerpoint/2010/main" val="2110892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E290D62D-33FA-9376-C97C-C90D549B1E2B}"/>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D6452B99-9856-F4B0-66BD-CF727A7029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D76D90B5-C8D7-17C8-D5A5-048CE9802D4C}"/>
              </a:ext>
            </a:extLst>
          </p:cNvPr>
          <p:cNvSpPr txBox="1"/>
          <p:nvPr/>
        </p:nvSpPr>
        <p:spPr>
          <a:xfrm>
            <a:off x="822960" y="1270777"/>
            <a:ext cx="10981944" cy="1231747"/>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For loop version with images</a:t>
            </a:r>
          </a:p>
          <a:p>
            <a:pPr marL="342900" indent="-342900">
              <a:lnSpc>
                <a:spcPct val="115000"/>
              </a:lnSpc>
              <a:spcAft>
                <a:spcPts val="800"/>
              </a:spcAft>
              <a:buFont typeface="Arial" panose="020B0604020202020204" pitchFamily="34" charset="0"/>
              <a:buChar char="•"/>
            </a:pPr>
            <a:r>
              <a:rPr lang="en-NZ" sz="2000" kern="100" dirty="0">
                <a:solidFill>
                  <a:schemeClr val="bg1"/>
                </a:solidFill>
                <a:latin typeface="Outfit" pitchFamily="2" charset="0"/>
                <a:ea typeface="Aptos" panose="020B0004020202020204" pitchFamily="34" charset="0"/>
                <a:cs typeface="Times New Roman" panose="02020603050405020304" pitchFamily="18" charset="0"/>
              </a:rPr>
              <a:t>Search by unique IDs loop version with images is not currently supported on Microsoft PowerPoint </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A47C382A-7AEF-9F52-3473-FE1006799F84}"/>
              </a:ext>
            </a:extLst>
          </p:cNvPr>
          <p:cNvSpPr txBox="1">
            <a:spLocks/>
          </p:cNvSpPr>
          <p:nvPr/>
        </p:nvSpPr>
        <p:spPr>
          <a:xfrm>
            <a:off x="0" y="213073"/>
            <a:ext cx="8156448"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a:solidFill>
                  <a:schemeClr val="bg1"/>
                </a:solidFill>
                <a:latin typeface="Outfit" pitchFamily="2" charset="0"/>
              </a:rPr>
              <a:t>Search By Unique IDs</a:t>
            </a:r>
            <a:endParaRPr lang="en-NZ" dirty="0">
              <a:solidFill>
                <a:schemeClr val="bg1"/>
              </a:solidFill>
              <a:latin typeface="Outfit" pitchFamily="2" charset="0"/>
            </a:endParaRPr>
          </a:p>
        </p:txBody>
      </p:sp>
    </p:spTree>
    <p:extLst>
      <p:ext uri="{BB962C8B-B14F-4D97-AF65-F5344CB8AC3E}">
        <p14:creationId xmlns:p14="http://schemas.microsoft.com/office/powerpoint/2010/main" val="1593019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0F5A218D-2FEC-612D-E578-F08FC5DCB383}"/>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E6ED0D6E-87CE-0784-4ED2-0B7DD12B16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0323A599-93F1-B161-71B9-01647DD733CA}"/>
              </a:ext>
            </a:extLst>
          </p:cNvPr>
          <p:cNvSpPr txBox="1"/>
          <p:nvPr/>
        </p:nvSpPr>
        <p:spPr>
          <a:xfrm>
            <a:off x="842772" y="1270777"/>
            <a:ext cx="10981944" cy="4884029"/>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Basic if branch </a:t>
            </a:r>
          </a:p>
          <a:p>
            <a:pPr marL="342900" indent="-342900">
              <a:lnSpc>
                <a:spcPct val="115000"/>
              </a:lnSpc>
              <a:spcAft>
                <a:spcPts val="800"/>
              </a:spcAft>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If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dealname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has a value, it shows the message.</a:t>
            </a:r>
          </a:p>
          <a:p>
            <a:pPr marL="342900" indent="-342900">
              <a:lnSpc>
                <a:spcPct val="115000"/>
              </a:lnSpc>
              <a:spcAft>
                <a:spcPts val="800"/>
              </a:spcAft>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If it's blank or missing, it shows nothing at all</a:t>
            </a:r>
          </a:p>
          <a:p>
            <a:pPr>
              <a:lnSpc>
                <a:spcPct val="115000"/>
              </a:lnSpc>
              <a:spcAft>
                <a:spcPts val="800"/>
              </a:spcAft>
              <a:buNone/>
            </a:pPr>
            <a:endParaRPr lang="en-US"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Hello! You’re working on the Contract Renewal deal.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p>
          <a:p>
            <a:pPr>
              <a:lnSpc>
                <a:spcPct val="115000"/>
              </a:lnSpc>
              <a:spcAft>
                <a:spcPts val="800"/>
              </a:spcAft>
              <a:buNone/>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r>
              <a:rPr lang="en-NZ" sz="2000" kern="100" dirty="0">
                <a:solidFill>
                  <a:schemeClr val="bg1"/>
                </a:solidFill>
                <a:latin typeface="Outfit" pitchFamily="2" charset="0"/>
                <a:ea typeface="Aptos" panose="020B0004020202020204" pitchFamily="34" charset="0"/>
                <a:cs typeface="Times New Roman" panose="02020603050405020304" pitchFamily="18" charset="0"/>
              </a:rPr>
              <a:t>Here's the raw code:  {% if object.dealname %} Hello! You're working on the {{object.dealname}} deal. {% endif %}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p>
          <a:p>
            <a:pPr>
              <a:lnSpc>
                <a:spcPct val="115000"/>
              </a:lnSpc>
              <a:spcAft>
                <a:spcPts val="800"/>
              </a:spcAft>
              <a:buNone/>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233F5A33-91FF-3F48-3F82-32EFF7397C3E}"/>
              </a:ext>
            </a:extLst>
          </p:cNvPr>
          <p:cNvSpPr txBox="1">
            <a:spLocks/>
          </p:cNvSpPr>
          <p:nvPr/>
        </p:nvSpPr>
        <p:spPr>
          <a:xfrm>
            <a:off x="82296" y="213073"/>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Branches </a:t>
            </a:r>
            <a:endParaRPr lang="en-NZ" dirty="0">
              <a:solidFill>
                <a:schemeClr val="bg1"/>
              </a:solidFill>
              <a:latin typeface="Outfit" pitchFamily="2" charset="0"/>
            </a:endParaRPr>
          </a:p>
        </p:txBody>
      </p:sp>
    </p:spTree>
    <p:extLst>
      <p:ext uri="{BB962C8B-B14F-4D97-AF65-F5344CB8AC3E}">
        <p14:creationId xmlns:p14="http://schemas.microsoft.com/office/powerpoint/2010/main" val="1803277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A22E6C43-5C02-09EE-6330-7F875DD64680}"/>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8E1C5C1F-C410-D687-0B69-AC53FFDE2A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5A28CC39-8530-DBED-A027-7C884F7FDE4E}"/>
              </a:ext>
            </a:extLst>
          </p:cNvPr>
          <p:cNvSpPr txBox="1"/>
          <p:nvPr/>
        </p:nvSpPr>
        <p:spPr>
          <a:xfrm>
            <a:off x="842772" y="1270777"/>
            <a:ext cx="10981944" cy="6402394"/>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If else branch </a:t>
            </a:r>
          </a:p>
          <a:p>
            <a:pPr marL="285750" lvl="0" indent="-285750">
              <a:lnSpc>
                <a:spcPct val="115000"/>
              </a:lnSpc>
              <a:spcAft>
                <a:spcPts val="800"/>
              </a:spcAft>
              <a:buFont typeface="Arial" panose="020B0604020202020204" pitchFamily="34" charset="0"/>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code checks if the </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deal has a 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If it does, it shows a message with the deal name; if not, it shows a default message saying the deal doesn't have a name yet.</a:t>
            </a:r>
          </a:p>
          <a:p>
            <a:pPr>
              <a:lnSpc>
                <a:spcPct val="115000"/>
              </a:lnSpc>
              <a:spcAft>
                <a:spcPts val="800"/>
              </a:spcAft>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Hello! You’re working on the Contract Renewal deal.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r>
          </a:p>
          <a:p>
            <a:pPr>
              <a:lnSpc>
                <a:spcPct val="115000"/>
              </a:lnSpc>
              <a:spcAft>
                <a:spcPts val="800"/>
              </a:spcAft>
            </a:pP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Here's the raw code:  {% if object.dealname %} Hello! You're working on the {{object.dealname}} deal. {% else %} Hello! This deal doesn't have a name yet. {% endif %}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r>
          </a:p>
          <a:p>
            <a:pPr>
              <a:lnSpc>
                <a:spcPct val="115000"/>
              </a:lnSpc>
              <a:spcAft>
                <a:spcPts val="800"/>
              </a:spcAft>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indent="-342900">
              <a:lnSpc>
                <a:spcPct val="115000"/>
              </a:lnSpc>
              <a:spcAft>
                <a:spcPts val="800"/>
              </a:spcAft>
              <a:buFont typeface="Arial" panose="020B0604020202020204" pitchFamily="34" charset="0"/>
              <a:buChar char="•"/>
            </a:pPr>
            <a:endParaRPr lang="en-US"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9B5E916C-6768-8985-8ADE-22939B80B89E}"/>
              </a:ext>
            </a:extLst>
          </p:cNvPr>
          <p:cNvSpPr txBox="1">
            <a:spLocks/>
          </p:cNvSpPr>
          <p:nvPr/>
        </p:nvSpPr>
        <p:spPr>
          <a:xfrm>
            <a:off x="82296" y="213073"/>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Branches </a:t>
            </a:r>
            <a:endParaRPr lang="en-NZ" dirty="0">
              <a:solidFill>
                <a:schemeClr val="bg1"/>
              </a:solidFill>
              <a:latin typeface="Outfit" pitchFamily="2" charset="0"/>
            </a:endParaRPr>
          </a:p>
        </p:txBody>
      </p:sp>
    </p:spTree>
    <p:extLst>
      <p:ext uri="{BB962C8B-B14F-4D97-AF65-F5344CB8AC3E}">
        <p14:creationId xmlns:p14="http://schemas.microsoft.com/office/powerpoint/2010/main" val="3687994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8129D066-61F0-44E4-FD51-C90841E27164}"/>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9711E11A-B9A2-5EC8-115F-0E8A15BFD6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810021AD-D901-1F52-B811-45F055E07186}"/>
              </a:ext>
            </a:extLst>
          </p:cNvPr>
          <p:cNvSpPr txBox="1"/>
          <p:nvPr/>
        </p:nvSpPr>
        <p:spPr>
          <a:xfrm>
            <a:off x="842772" y="1270777"/>
            <a:ext cx="10981944" cy="8377293"/>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If </a:t>
            </a:r>
            <a:r>
              <a:rPr lang="en-NZ" sz="2000" b="1" kern="100" dirty="0" err="1">
                <a:solidFill>
                  <a:schemeClr val="bg1"/>
                </a:solidFill>
                <a:effectLst/>
                <a:latin typeface="Outfit" pitchFamily="2" charset="0"/>
                <a:ea typeface="Aptos" panose="020B0004020202020204" pitchFamily="34" charset="0"/>
                <a:cs typeface="Times New Roman" panose="02020603050405020304" pitchFamily="18" charset="0"/>
              </a:rPr>
              <a:t>elif</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 branch </a:t>
            </a:r>
          </a:p>
          <a:p>
            <a:pPr marL="342900" lvl="0" indent="-342900">
              <a:lnSpc>
                <a:spcPct val="115000"/>
              </a:lnSpc>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This code checks the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dealstage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of a deal </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If it's "Appointment Scheduled," it shows one message;</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If it's "Closed Won," it shows a different message</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Wont show anything if neither of those are recognized</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endParaRPr lang="en-US"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This deal is in the Appointment Scheduled stage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p>
          <a:p>
            <a:pPr>
              <a:lnSpc>
                <a:spcPct val="115000"/>
              </a:lnSpc>
              <a:spcAft>
                <a:spcPts val="800"/>
              </a:spcAft>
            </a:pPr>
            <a:endParaRPr lang="en-US" sz="2000"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r>
              <a:rPr lang="en-US" sz="2000" kern="100" dirty="0">
                <a:solidFill>
                  <a:schemeClr val="bg1"/>
                </a:solidFill>
                <a:latin typeface="Outfit" pitchFamily="2" charset="0"/>
                <a:ea typeface="Aptos" panose="020B0004020202020204" pitchFamily="34" charset="0"/>
                <a:cs typeface="Times New Roman" panose="02020603050405020304" pitchFamily="18" charset="0"/>
              </a:rPr>
              <a:t>Here's the raw code:  {% if object.dealstage.value == "appointmentscheduled" %} This deal is in the Appointment Scheduled stage {% elif object.dealstage.value == "closedwon" %} This deal has been won!  {% endif %}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p>
          <a:p>
            <a:pPr>
              <a:lnSpc>
                <a:spcPct val="115000"/>
              </a:lnSpc>
              <a:spcAft>
                <a:spcPts val="800"/>
              </a:spcAft>
            </a:pPr>
            <a:endParaRPr lang="en-US" sz="2000"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indent="-342900">
              <a:lnSpc>
                <a:spcPct val="115000"/>
              </a:lnSpc>
              <a:spcAft>
                <a:spcPts val="800"/>
              </a:spcAft>
              <a:buFont typeface="Arial" panose="020B0604020202020204" pitchFamily="34" charset="0"/>
              <a:buChar char="•"/>
            </a:pPr>
            <a:endParaRPr lang="en-US"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EE8DF892-37C3-3FC7-9A00-3FBEDDF60554}"/>
              </a:ext>
            </a:extLst>
          </p:cNvPr>
          <p:cNvSpPr txBox="1">
            <a:spLocks/>
          </p:cNvSpPr>
          <p:nvPr/>
        </p:nvSpPr>
        <p:spPr>
          <a:xfrm>
            <a:off x="82296" y="213073"/>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Branches </a:t>
            </a:r>
            <a:endParaRPr lang="en-NZ" dirty="0">
              <a:solidFill>
                <a:schemeClr val="bg1"/>
              </a:solidFill>
              <a:latin typeface="Outfit" pitchFamily="2" charset="0"/>
            </a:endParaRPr>
          </a:p>
        </p:txBody>
      </p:sp>
    </p:spTree>
    <p:extLst>
      <p:ext uri="{BB962C8B-B14F-4D97-AF65-F5344CB8AC3E}">
        <p14:creationId xmlns:p14="http://schemas.microsoft.com/office/powerpoint/2010/main" val="3920146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599ADCC9-5E51-EA56-C401-6678281D8064}"/>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56CDDEBC-28D2-3BC9-CC1C-9227100FDA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EDA223CD-7353-5641-8670-0F28DB1DF063}"/>
              </a:ext>
            </a:extLst>
          </p:cNvPr>
          <p:cNvSpPr txBox="1"/>
          <p:nvPr/>
        </p:nvSpPr>
        <p:spPr>
          <a:xfrm>
            <a:off x="842772" y="1270777"/>
            <a:ext cx="10981944" cy="7007688"/>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If </a:t>
            </a:r>
            <a:r>
              <a:rPr lang="en-NZ" sz="2000" b="1" kern="100" dirty="0" err="1">
                <a:solidFill>
                  <a:schemeClr val="bg1"/>
                </a:solidFill>
                <a:effectLst/>
                <a:latin typeface="Outfit" pitchFamily="2" charset="0"/>
                <a:ea typeface="Aptos" panose="020B0004020202020204" pitchFamily="34" charset="0"/>
                <a:cs typeface="Times New Roman" panose="02020603050405020304" pitchFamily="18" charset="0"/>
              </a:rPr>
              <a:t>elif</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 else branch </a:t>
            </a:r>
          </a:p>
          <a:p>
            <a:pPr marL="342900" lvl="0" indent="-342900">
              <a:lnSpc>
                <a:spcPct val="115000"/>
              </a:lnSpc>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This code checks the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dealstage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of a deal </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If it's "Appointment Scheduled," it shows one message;</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If it's "Closed Won," it shows a different message</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If its anything else it will show: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deal is in a different stage</a:t>
            </a:r>
          </a:p>
          <a:p>
            <a:pPr lvl="0">
              <a:lnSpc>
                <a:spcPct val="115000"/>
              </a:lnSpc>
              <a:spcAft>
                <a:spcPts val="800"/>
              </a:spcAft>
            </a:pP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lvl="0">
              <a:lnSpc>
                <a:spcPct val="115000"/>
              </a:lnSpc>
              <a:spcAft>
                <a:spcPts val="800"/>
              </a:spcAft>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This deal is in the Appointment Scheduled stage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Here's the raw code:  {% if object.dealstage.value == "appointmentscheduled" %} This deal is in the Appointment Scheduled stage {% elif object.dealstage.value == "closedwon" %} This deal has been won! {% else %} This deal is in a different stage  {% endif %}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endParaRPr lang="en-US"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0F5C3A02-676B-13E8-80DF-7297D225F8F3}"/>
              </a:ext>
            </a:extLst>
          </p:cNvPr>
          <p:cNvSpPr txBox="1">
            <a:spLocks/>
          </p:cNvSpPr>
          <p:nvPr/>
        </p:nvSpPr>
        <p:spPr>
          <a:xfrm>
            <a:off x="82296" y="213073"/>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Branches </a:t>
            </a:r>
            <a:endParaRPr lang="en-NZ" dirty="0">
              <a:solidFill>
                <a:schemeClr val="bg1"/>
              </a:solidFill>
              <a:latin typeface="Outfit" pitchFamily="2" charset="0"/>
            </a:endParaRPr>
          </a:p>
        </p:txBody>
      </p:sp>
    </p:spTree>
    <p:extLst>
      <p:ext uri="{BB962C8B-B14F-4D97-AF65-F5344CB8AC3E}">
        <p14:creationId xmlns:p14="http://schemas.microsoft.com/office/powerpoint/2010/main" val="19820033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8EF998A1-B6E0-F70C-794B-193FB699F0F8}"/>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3A344E52-625A-F8EE-2C86-E9CB6853F4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7AEF7B5B-9995-CB8F-684D-6274AD7B727E}"/>
              </a:ext>
            </a:extLst>
          </p:cNvPr>
          <p:cNvSpPr txBox="1"/>
          <p:nvPr/>
        </p:nvSpPr>
        <p:spPr>
          <a:xfrm>
            <a:off x="722376" y="914628"/>
            <a:ext cx="10981944" cy="3970959"/>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Examples for normal text </a:t>
            </a:r>
            <a:endParaRPr lang="en-NZ" sz="2000" kern="100" dirty="0">
              <a:effectLst/>
              <a:latin typeface="Outfit" pitchFamily="2" charset="0"/>
              <a:ea typeface="Aptos" panose="020B0004020202020204" pitchFamily="34" charset="0"/>
              <a:cs typeface="Times New Roman" panose="02020603050405020304" pitchFamily="18" charset="0"/>
            </a:endParaRPr>
          </a:p>
          <a:p>
            <a:pPr marL="342900" indent="-342900">
              <a:lnSpc>
                <a:spcPct val="115000"/>
              </a:lnSpc>
              <a:spcAft>
                <a:spcPts val="800"/>
              </a:spcAft>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If the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dealname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property has a value, it shows the message. If it's empty or missing, nothing is shown.</a:t>
            </a:r>
          </a:p>
          <a:p>
            <a:pPr marL="342900" indent="-342900">
              <a:lnSpc>
                <a:spcPct val="115000"/>
              </a:lnSpc>
              <a:spcAft>
                <a:spcPts val="800"/>
              </a:spcAft>
              <a:buFont typeface="Arial" panose="020B0604020202020204" pitchFamily="34" charset="0"/>
              <a:buChar char="•"/>
            </a:pPr>
            <a:endParaRPr lang="en-US"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Hello! You're working on the Contract Renewal deal.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13BE5917-6847-BEDD-90E5-5F9EE9933BDA}"/>
              </a:ext>
            </a:extLst>
          </p:cNvPr>
          <p:cNvSpPr txBox="1">
            <a:spLocks/>
          </p:cNvSpPr>
          <p:nvPr/>
        </p:nvSpPr>
        <p:spPr>
          <a:xfrm>
            <a:off x="722376" y="213074"/>
            <a:ext cx="5084064" cy="821627"/>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Block Branches </a:t>
            </a:r>
            <a:endParaRPr lang="en-NZ" dirty="0">
              <a:solidFill>
                <a:schemeClr val="bg1"/>
              </a:solidFill>
              <a:latin typeface="Outfit" pitchFamily="2" charset="0"/>
            </a:endParaRPr>
          </a:p>
        </p:txBody>
      </p:sp>
    </p:spTree>
    <p:extLst>
      <p:ext uri="{BB962C8B-B14F-4D97-AF65-F5344CB8AC3E}">
        <p14:creationId xmlns:p14="http://schemas.microsoft.com/office/powerpoint/2010/main" val="4375379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C7AD59FB-322F-509C-7D0D-6C59CEE05AC9}"/>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CF4F929E-C19A-4C8A-9702-00EF2FABF8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05D7E958-3B82-E9B2-83D3-A559020E320B}"/>
              </a:ext>
            </a:extLst>
          </p:cNvPr>
          <p:cNvSpPr txBox="1"/>
          <p:nvPr/>
        </p:nvSpPr>
        <p:spPr>
          <a:xfrm>
            <a:off x="722376" y="914628"/>
            <a:ext cx="10981944" cy="2498761"/>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Examples for in tables </a:t>
            </a:r>
          </a:p>
          <a:p>
            <a:pPr>
              <a:lnSpc>
                <a:spcPct val="115000"/>
              </a:lnSpc>
              <a:spcAft>
                <a:spcPts val="800"/>
              </a:spcAft>
              <a:buNone/>
            </a:pPr>
            <a:endParaRPr lang="en-NZ" sz="2000" kern="100" dirty="0">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Arial" panose="020B0604020202020204" pitchFamily="34" charset="0"/>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If the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dealname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property exists and has a value, it shows the deal’s name followed by its description. </a:t>
            </a:r>
          </a:p>
          <a:p>
            <a:pPr marL="342900" lvl="0" indent="-342900">
              <a:lnSpc>
                <a:spcPct val="115000"/>
              </a:lnSpc>
              <a:spcAft>
                <a:spcPts val="800"/>
              </a:spcAft>
              <a:buFont typeface="Arial" panose="020B0604020202020204" pitchFamily="34" charset="0"/>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If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dealname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is blank, nothing is shown.</a:t>
            </a:r>
          </a:p>
          <a:p>
            <a:pPr>
              <a:lnSpc>
                <a:spcPct val="115000"/>
              </a:lnSpc>
              <a:spcAft>
                <a:spcPts val="800"/>
              </a:spcAft>
              <a:buNone/>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8666C5EC-7214-E5F2-C057-8C8F0B86CAA5}"/>
              </a:ext>
            </a:extLst>
          </p:cNvPr>
          <p:cNvSpPr txBox="1">
            <a:spLocks/>
          </p:cNvSpPr>
          <p:nvPr/>
        </p:nvSpPr>
        <p:spPr>
          <a:xfrm>
            <a:off x="722376" y="213074"/>
            <a:ext cx="5084064" cy="821627"/>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Block Branches </a:t>
            </a:r>
            <a:endParaRPr lang="en-NZ" dirty="0">
              <a:solidFill>
                <a:schemeClr val="bg1"/>
              </a:solidFill>
              <a:latin typeface="Outfit" pitchFamily="2" charset="0"/>
            </a:endParaRPr>
          </a:p>
        </p:txBody>
      </p:sp>
      <p:graphicFrame>
        <p:nvGraphicFramePr>
          <p:cNvPr id="2" name="Table 1">
            <a:extLst>
              <a:ext uri="{FF2B5EF4-FFF2-40B4-BE49-F238E27FC236}">
                <a16:creationId xmlns:a16="http://schemas.microsoft.com/office/drawing/2014/main" id="{09DACEF0-A22F-C46E-EA7F-02F5ABA7D0DF}"/>
              </a:ext>
            </a:extLst>
          </p:cNvPr>
          <p:cNvGraphicFramePr>
            <a:graphicFrameLocks noGrp="1"/>
          </p:cNvGraphicFramePr>
          <p:nvPr>
            <p:extLst>
              <p:ext uri="{D42A27DB-BD31-4B8C-83A1-F6EECF244321}">
                <p14:modId xmlns:p14="http://schemas.microsoft.com/office/powerpoint/2010/main" val="661071417"/>
              </p:ext>
            </p:extLst>
          </p:nvPr>
        </p:nvGraphicFramePr>
        <p:xfrm>
          <a:off x="2944495" y="3444612"/>
          <a:ext cx="5723890" cy="1956181"/>
        </p:xfrm>
        <a:graphic>
          <a:graphicData uri="http://schemas.openxmlformats.org/drawingml/2006/table">
            <a:tbl>
              <a:tblPr firstRow="1" firstCol="1" bandRow="1">
                <a:tableStyleId>{5C22544A-7EE6-4342-B048-85BDC9FD1C3A}</a:tableStyleId>
              </a:tblPr>
              <a:tblGrid>
                <a:gridCol w="2861945">
                  <a:extLst>
                    <a:ext uri="{9D8B030D-6E8A-4147-A177-3AD203B41FA5}">
                      <a16:colId xmlns:a16="http://schemas.microsoft.com/office/drawing/2014/main" val="838986884"/>
                    </a:ext>
                  </a:extLst>
                </a:gridCol>
                <a:gridCol w="2861945">
                  <a:extLst>
                    <a:ext uri="{9D8B030D-6E8A-4147-A177-3AD203B41FA5}">
                      <a16:colId xmlns:a16="http://schemas.microsoft.com/office/drawing/2014/main" val="2238474579"/>
                    </a:ext>
                  </a:extLst>
                </a:gridCol>
              </a:tblGrid>
              <a:tr h="200025">
                <a:tc>
                  <a:txBody>
                    <a:bodyPr/>
                    <a:lstStyle/>
                    <a:p>
                      <a:pPr>
                        <a:lnSpc>
                          <a:spcPct val="115000"/>
                        </a:lnSpc>
                        <a:spcAft>
                          <a:spcPts val="800"/>
                        </a:spcAft>
                        <a:buNone/>
                      </a:pPr>
                      <a:r>
                        <a:rPr lang="en-NZ" sz="1200" kern="100">
                          <a:effectLst/>
                        </a:rPr>
                        <a:t>Deal Name and Description</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a:effectLst/>
                        </a:rPr>
                        <a:t>Deal Start Date</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13983196"/>
                  </a:ext>
                </a:extLst>
              </a:tr>
              <a:tr h="200025">
                <a:tc>
                  <a:txBody>
                    <a:bodyPr/>
                    <a:lstStyle/>
                    <a:p>
                      <a:pPr>
                        <a:lnSpc>
                          <a:spcPct val="115000"/>
                        </a:lnSpc>
                        <a:spcAft>
                          <a:spcPts val="800"/>
                        </a:spcAft>
                        <a:buNone/>
                      </a:pPr>
                      <a:r>
                        <a:rPr lang="en-NZ" sz="1200" kern="100">
                          <a:effectLst/>
                        </a:rPr>
                        <a:t>Purchase Agreement – Purchase agreement for the product</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a:effectLst/>
                        </a:rPr>
                        <a:t>10 January 2023</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13152250"/>
                  </a:ext>
                </a:extLst>
              </a:tr>
              <a:tr h="577850">
                <a:tc>
                  <a:txBody>
                    <a:bodyPr/>
                    <a:lstStyle/>
                    <a:p>
                      <a:pPr>
                        <a:lnSpc>
                          <a:spcPct val="115000"/>
                        </a:lnSpc>
                        <a:spcAft>
                          <a:spcPts val="800"/>
                        </a:spcAft>
                        <a:buNone/>
                      </a:pPr>
                      <a:r>
                        <a:rPr lang="en-NZ" sz="1200" kern="100" dirty="0">
                          <a:effectLst/>
                        </a:rPr>
                        <a:t>Contract Renewal</a:t>
                      </a:r>
                      <a:r>
                        <a:rPr lang="en-NZ" sz="1200" kern="100" dirty="0" err="1">
                          <a:effectLst/>
                        </a:rPr>
                        <a:t/>
                      </a:r>
                      <a:r>
                        <a:rPr lang="en-NZ" sz="1200" kern="100" dirty="0">
                          <a:effectLst/>
                        </a:rPr>
                        <a:t/>
                      </a:r>
                      <a:r>
                        <a:rPr lang="en-NZ" sz="1200" kern="100" dirty="0" err="1">
                          <a:effectLst/>
                        </a:rPr>
                        <a:t> - This is a test description </a:t>
                      </a:r>
                      <a:r>
                        <a:rPr lang="en-NZ" sz="1200" kern="100" dirty="0">
                          <a:effectLst/>
                        </a:rPr>
                        <a:t/>
                      </a:r>
                    </a:p>
                    <a:p>
                      <a:pPr>
                        <a:lnSpc>
                          <a:spcPct val="115000"/>
                        </a:lnSpc>
                        <a:spcAft>
                          <a:spcPts val="800"/>
                        </a:spcAft>
                        <a:buNone/>
                      </a:pPr>
                      <a:r>
                        <a:rPr lang="en-NZ" sz="1200" kern="100" dirty="0">
                          <a:effectLst/>
                        </a:rPr>
                        <a:t> </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dirty="0">
                          <a:effectLst/>
                        </a:rPr>
                        <a:t>18 August 2024</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64198208"/>
                  </a:ext>
                </a:extLst>
              </a:tr>
            </a:tbl>
          </a:graphicData>
        </a:graphic>
      </p:graphicFrame>
    </p:spTree>
    <p:extLst>
      <p:ext uri="{BB962C8B-B14F-4D97-AF65-F5344CB8AC3E}">
        <p14:creationId xmlns:p14="http://schemas.microsoft.com/office/powerpoint/2010/main" val="38407169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1890DA2C-E827-D4D5-DD2A-719E2A3426CE}"/>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65CCF67F-124B-876B-EFB2-D53E722717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9206AB53-1737-0859-EA04-73652CF9D20F}"/>
              </a:ext>
            </a:extLst>
          </p:cNvPr>
          <p:cNvSpPr txBox="1"/>
          <p:nvPr/>
        </p:nvSpPr>
        <p:spPr>
          <a:xfrm>
            <a:off x="722376" y="1034701"/>
            <a:ext cx="10981944" cy="1790875"/>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Examples for </a:t>
            </a:r>
            <a:r>
              <a:rPr lang="en-NZ" sz="2000" b="1" kern="100" dirty="0">
                <a:solidFill>
                  <a:schemeClr val="bg1"/>
                </a:solidFill>
                <a:latin typeface="Outfit" pitchFamily="2" charset="0"/>
                <a:ea typeface="Aptos" panose="020B0004020202020204" pitchFamily="34" charset="0"/>
                <a:cs typeface="Times New Roman" panose="02020603050405020304" pitchFamily="18" charset="0"/>
              </a:rPr>
              <a:t>deleting images, tables and text boxes </a:t>
            </a: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kern="100" dirty="0">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E7DC1D03-456D-C960-193F-08451B6AD7EE}"/>
              </a:ext>
            </a:extLst>
          </p:cNvPr>
          <p:cNvSpPr txBox="1">
            <a:spLocks/>
          </p:cNvSpPr>
          <p:nvPr/>
        </p:nvSpPr>
        <p:spPr>
          <a:xfrm>
            <a:off x="722376" y="213074"/>
            <a:ext cx="5084064" cy="821627"/>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Block Branches </a:t>
            </a:r>
            <a:endParaRPr lang="en-NZ" dirty="0">
              <a:solidFill>
                <a:schemeClr val="bg1"/>
              </a:solidFill>
              <a:latin typeface="Outfit" pitchFamily="2" charset="0"/>
            </a:endParaRPr>
          </a:p>
        </p:txBody>
      </p:sp>
      <p:sp>
        <p:nvSpPr>
          <p:cNvPr id="11" name="TextBox 10">
            <a:extLst>
              <a:ext uri="{FF2B5EF4-FFF2-40B4-BE49-F238E27FC236}">
                <a16:creationId xmlns:a16="http://schemas.microsoft.com/office/drawing/2014/main" id="{8E94B85F-E201-27D3-3171-604567259499}"/>
              </a:ext>
            </a:extLst>
          </p:cNvPr>
          <p:cNvSpPr txBox="1"/>
          <p:nvPr/>
        </p:nvSpPr>
        <p:spPr>
          <a:xfrm>
            <a:off x="1106423" y="1883664"/>
            <a:ext cx="6282667" cy="1488613"/>
          </a:xfrm>
          <a:prstGeom prst="rect">
            <a:avLst/>
          </a:prstGeom>
          <a:noFill/>
        </p:spPr>
        <p:txBody>
          <a:bodyPr wrap="square" rtlCol="0">
            <a:spAutoFit/>
          </a:bodyPr>
          <a:lstStyle/>
          <a:p>
            <a:pPr marL="285750" indent="-285750">
              <a:lnSpc>
                <a:spcPct val="115000"/>
              </a:lnSpc>
              <a:spcAft>
                <a:spcPts val="800"/>
              </a:spcAft>
              <a:buFont typeface="Arial" panose="020B0604020202020204" pitchFamily="34" charset="0"/>
              <a:buChar char="•"/>
            </a:pPr>
            <a:r>
              <a:rPr lang="en-NZ" kern="100" dirty="0">
                <a:solidFill>
                  <a:schemeClr val="bg1"/>
                </a:solidFill>
                <a:latin typeface="Outfit" pitchFamily="2" charset="0"/>
                <a:ea typeface="Aptos" panose="020B0004020202020204" pitchFamily="34" charset="0"/>
                <a:cs typeface="Times New Roman" panose="02020603050405020304" pitchFamily="18" charset="0"/>
              </a:rPr>
              <a:t>Not currently supported – tables and images don’t delete</a:t>
            </a:r>
          </a:p>
          <a:p>
            <a:pPr>
              <a:lnSpc>
                <a:spcPct val="115000"/>
              </a:lnSpc>
              <a:spcAft>
                <a:spcPts val="800"/>
              </a:spcAft>
            </a:pPr>
            <a:endParaRPr lang="en-NZ"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NZ"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NZ" dirty="0"/>
          </a:p>
        </p:txBody>
      </p:sp>
    </p:spTree>
    <p:extLst>
      <p:ext uri="{BB962C8B-B14F-4D97-AF65-F5344CB8AC3E}">
        <p14:creationId xmlns:p14="http://schemas.microsoft.com/office/powerpoint/2010/main" val="16668588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F3B412A3-F2E3-F971-2180-04145D2197BD}"/>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BC1616F4-2CDF-704D-9403-2AAC8DEE2C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D47031A2-4C57-D235-BF02-F670239FBB7F}"/>
              </a:ext>
            </a:extLst>
          </p:cNvPr>
          <p:cNvSpPr txBox="1"/>
          <p:nvPr/>
        </p:nvSpPr>
        <p:spPr>
          <a:xfrm>
            <a:off x="722376" y="1034701"/>
            <a:ext cx="10981944" cy="2042226"/>
          </a:xfrm>
          <a:prstGeom prst="rect">
            <a:avLst/>
          </a:prstGeom>
          <a:noFill/>
        </p:spPr>
        <p:txBody>
          <a:bodyPr wrap="square" rtlCol="0">
            <a:spAutoFit/>
          </a:bodyPr>
          <a:lstStyle/>
          <a:p>
            <a:pPr marL="342900" lvl="0" indent="-342900">
              <a:lnSpc>
                <a:spcPct val="115000"/>
              </a:lnSpc>
              <a:spcAft>
                <a:spcPts val="800"/>
              </a:spcAft>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Dynamic images use a placeholder but will take an image URL on the custom property on the enrolled object</a:t>
            </a:r>
          </a:p>
          <a:p>
            <a:pPr lvl="0">
              <a:lnSpc>
                <a:spcPct val="115000"/>
              </a:lnSpc>
              <a:spcAft>
                <a:spcPts val="800"/>
              </a:spcAft>
            </a:pP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Eg.</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Display Product Picture</a:t>
            </a:r>
          </a:p>
          <a:p>
            <a:pPr marL="342900" lvl="0" indent="-342900">
              <a:lnSpc>
                <a:spcPct val="115000"/>
              </a:lnSpc>
              <a:spcAft>
                <a:spcPts val="800"/>
              </a:spcAft>
              <a:buFont typeface="Arial" panose="020B0604020202020204" pitchFamily="34" charset="0"/>
              <a:buChar char="•"/>
            </a:pP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Eg.</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With the custom property you made for the product image, put the token in the ALT text as seen below, this allows it to change dynamically </a:t>
            </a:r>
          </a:p>
        </p:txBody>
      </p:sp>
      <p:sp>
        <p:nvSpPr>
          <p:cNvPr id="4" name="Title 1">
            <a:extLst>
              <a:ext uri="{FF2B5EF4-FFF2-40B4-BE49-F238E27FC236}">
                <a16:creationId xmlns:a16="http://schemas.microsoft.com/office/drawing/2014/main" id="{47D2F609-AE45-313D-6236-DB659426CCE3}"/>
              </a:ext>
            </a:extLst>
          </p:cNvPr>
          <p:cNvSpPr txBox="1">
            <a:spLocks/>
          </p:cNvSpPr>
          <p:nvPr/>
        </p:nvSpPr>
        <p:spPr>
          <a:xfrm>
            <a:off x="722376" y="213074"/>
            <a:ext cx="5084064" cy="821627"/>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Dynamic Images</a:t>
            </a:r>
            <a:endParaRPr lang="en-NZ" dirty="0">
              <a:solidFill>
                <a:schemeClr val="bg1"/>
              </a:solidFill>
              <a:latin typeface="Outfit" pitchFamily="2" charset="0"/>
            </a:endParaRPr>
          </a:p>
        </p:txBody>
      </p:sp>
      <p:pic>
        <p:nvPicPr>
          <p:cNvPr id="2" name="Picture 1" descr="https://48102171.fs1.hubspotusercontent-na1.net/hubfs/48102171/Screenshot%202024-12-03%20140546.png">
            <a:extLst>
              <a:ext uri="{FF2B5EF4-FFF2-40B4-BE49-F238E27FC236}">
                <a16:creationId xmlns:a16="http://schemas.microsoft.com/office/drawing/2014/main" id="{7F86AF2D-7D78-87D6-66FC-7F34445E15EF}"/>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236" y="3273361"/>
            <a:ext cx="2024716" cy="2041589"/>
          </a:xfrm>
          <a:prstGeom prst="rect">
            <a:avLst/>
          </a:prstGeom>
          <a:noFill/>
          <a:ln>
            <a:noFill/>
          </a:ln>
        </p:spPr>
      </p:pic>
      <p:pic>
        <p:nvPicPr>
          <p:cNvPr id="6" name="Picture 5" descr="A screen shot of a computer&#10;&#10;AI-generated content may be incorrect.">
            <a:extLst>
              <a:ext uri="{FF2B5EF4-FFF2-40B4-BE49-F238E27FC236}">
                <a16:creationId xmlns:a16="http://schemas.microsoft.com/office/drawing/2014/main" id="{C091AEFF-CEDA-CF6C-913D-6C4EA89927E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31360" y="3518374"/>
            <a:ext cx="3929279" cy="1551561"/>
          </a:xfrm>
          <a:prstGeom prst="rect">
            <a:avLst/>
          </a:prstGeom>
        </p:spPr>
      </p:pic>
    </p:spTree>
    <p:extLst>
      <p:ext uri="{BB962C8B-B14F-4D97-AF65-F5344CB8AC3E}">
        <p14:creationId xmlns:p14="http://schemas.microsoft.com/office/powerpoint/2010/main" val="9327522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A67CFFE1-6048-975B-D105-94C22D62E94A}"/>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38A4AB0B-E472-1533-52C8-69BC72E6B7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90FE7EAE-CCAF-2B74-6A31-AC753FCF3A05}"/>
              </a:ext>
            </a:extLst>
          </p:cNvPr>
          <p:cNvSpPr txBox="1"/>
          <p:nvPr/>
        </p:nvSpPr>
        <p:spPr>
          <a:xfrm>
            <a:off x="722376" y="1034701"/>
            <a:ext cx="10981944" cy="3001463"/>
          </a:xfrm>
          <a:prstGeom prst="rect">
            <a:avLst/>
          </a:prstGeom>
          <a:noFill/>
        </p:spPr>
        <p:txBody>
          <a:bodyPr wrap="square" rtlCol="0">
            <a:spAutoFit/>
          </a:bodyPr>
          <a:lstStyle/>
          <a:p>
            <a:pPr marL="342900" lvl="0" indent="-342900">
              <a:lnSpc>
                <a:spcPct val="115000"/>
              </a:lnSpc>
              <a:buFont typeface="Arial" panose="020B0604020202020204" pitchFamily="34" charset="0"/>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Dynamic hyperlinks use a placeholder of any text of your choice but will take the property with a URL (could be a website) associated with the enrolled object and change according to the enrolled object. </a:t>
            </a:r>
          </a:p>
          <a:p>
            <a:pPr marL="342900" lvl="0" indent="-342900">
              <a:lnSpc>
                <a:spcPct val="115000"/>
              </a:lnSpc>
              <a:buFont typeface="Arial" panose="020B0604020202020204" pitchFamily="34" charset="0"/>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If the contact has a property with a URL in it then the Dynamic Hyperlink grabs that link and puts it in the text due to the token in the hyperlink </a:t>
            </a:r>
          </a:p>
          <a:p>
            <a:pPr marL="457200">
              <a:lnSpc>
                <a:spcPct val="115000"/>
              </a:lnSpc>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 </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Arial" panose="020B0604020202020204" pitchFamily="34" charset="0"/>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URL will take you to your product image on the deal</a:t>
            </a:r>
          </a:p>
          <a:p>
            <a:pPr lvl="0">
              <a:lnSpc>
                <a:spcPct val="115000"/>
              </a:lnSpc>
              <a:spcAft>
                <a:spcPts val="800"/>
              </a:spcAft>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AC76B3BC-EA90-934C-5803-23713C396815}"/>
              </a:ext>
            </a:extLst>
          </p:cNvPr>
          <p:cNvSpPr txBox="1">
            <a:spLocks/>
          </p:cNvSpPr>
          <p:nvPr/>
        </p:nvSpPr>
        <p:spPr>
          <a:xfrm>
            <a:off x="722376" y="213074"/>
            <a:ext cx="5084064" cy="821627"/>
          </a:xfrm>
          <a:prstGeom prst="rect">
            <a:avLst/>
          </a:prstGeom>
        </p:spPr>
        <p:txBody>
          <a:bodyPr vert="horz" lIns="91440" tIns="45720" rIns="91440" bIns="45720" rtlCol="0" anchor="b">
            <a:normAutofit fontScale="6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Dynamic Hyperlinks</a:t>
            </a:r>
            <a:endParaRPr lang="en-NZ" dirty="0">
              <a:solidFill>
                <a:schemeClr val="bg1"/>
              </a:solidFill>
              <a:latin typeface="Outfit" pitchFamily="2" charset="0"/>
            </a:endParaRPr>
          </a:p>
        </p:txBody>
      </p:sp>
      <p:pic>
        <p:nvPicPr>
          <p:cNvPr id="2" name="Picture 1">
            <a:extLst>
              <a:ext uri="{FF2B5EF4-FFF2-40B4-BE49-F238E27FC236}">
                <a16:creationId xmlns:a16="http://schemas.microsoft.com/office/drawing/2014/main" id="{F2B1CD6A-25B2-E05D-0390-DE16D06664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6624" y="4036164"/>
            <a:ext cx="3699047" cy="434236"/>
          </a:xfrm>
          <a:prstGeom prst="rect">
            <a:avLst/>
          </a:prstGeom>
        </p:spPr>
      </p:pic>
      <p:sp>
        <p:nvSpPr>
          <p:cNvPr id="5" name="TextBox 4">
            <a:extLst>
              <a:ext uri="{FF2B5EF4-FFF2-40B4-BE49-F238E27FC236}">
                <a16:creationId xmlns:a16="http://schemas.microsoft.com/office/drawing/2014/main" id="{35F92A1D-3972-A226-5FB1-B17B371406F0}"/>
              </a:ext>
            </a:extLst>
          </p:cNvPr>
          <p:cNvSpPr txBox="1"/>
          <p:nvPr/>
        </p:nvSpPr>
        <p:spPr>
          <a:xfrm>
            <a:off x="1145309" y="4738255"/>
            <a:ext cx="7019636" cy="646331"/>
          </a:xfrm>
          <a:prstGeom prst="rect">
            <a:avLst/>
          </a:prstGeom>
          <a:noFill/>
        </p:spPr>
        <p:txBody>
          <a:bodyPr wrap="square" rtlCol="0">
            <a:spAutoFit/>
          </a:bodyPr>
          <a:lstStyle/>
          <a:p>
            <a:r>
              <a:rPr lang="en-NZ"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URL (Edit Link): </a:t>
            </a:r>
            <a:r>
              <a:rPr lang="en-NZ" sz="1800" u="sng" kern="100" dirty="0">
                <a:solidFill>
                  <a:schemeClr val="accent1">
                    <a:lumMod val="40000"/>
                    <a:lumOff val="60000"/>
                  </a:schemeClr>
                </a:solidFill>
                <a:effectLst/>
                <a:latin typeface="Aptos" panose="020B0004020202020204" pitchFamily="34" charset="0"/>
                <a:ea typeface="Aptos" panose="020B0004020202020204" pitchFamily="34" charset="0"/>
                <a:cs typeface="Times New Roman" panose="02020603050405020304" pitchFamily="18" charset="0"/>
                <a:hlinkClick r:id="rId4"/>
              </a:rPr>
              <a:t>This is Dynamic Link to the Website URL</a:t>
            </a:r>
            <a:endParaRPr lang="en-NZ" sz="1800" kern="100" dirty="0">
              <a:solidFill>
                <a:schemeClr val="accent1">
                  <a:lumMod val="40000"/>
                  <a:lumOff val="60000"/>
                </a:schemeClr>
              </a:solidFill>
              <a:effectLst/>
              <a:latin typeface="Aptos" panose="020B0004020202020204" pitchFamily="34" charset="0"/>
              <a:ea typeface="Aptos" panose="020B0004020202020204" pitchFamily="34" charset="0"/>
              <a:cs typeface="Times New Roman" panose="02020603050405020304" pitchFamily="18" charset="0"/>
            </a:endParaRPr>
          </a:p>
          <a:p>
            <a:endParaRPr lang="en-NZ" dirty="0"/>
          </a:p>
        </p:txBody>
      </p:sp>
    </p:spTree>
    <p:extLst>
      <p:ext uri="{BB962C8B-B14F-4D97-AF65-F5344CB8AC3E}">
        <p14:creationId xmlns:p14="http://schemas.microsoft.com/office/powerpoint/2010/main" val="316946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968BF-A32D-7CDA-1762-596A9C572089}"/>
              </a:ext>
            </a:extLst>
          </p:cNvPr>
          <p:cNvSpPr>
            <a:spLocks noGrp="1"/>
          </p:cNvSpPr>
          <p:nvPr>
            <p:ph type="title"/>
          </p:nvPr>
        </p:nvSpPr>
        <p:spPr/>
        <p:txBody>
          <a:bodyPr/>
          <a:lstStyle/>
          <a:p>
            <a:r>
              <a:rPr lang="en-US" dirty="0">
                <a:solidFill>
                  <a:schemeClr val="bg1"/>
                </a:solidFill>
                <a:latin typeface="Outfit" pitchFamily="2" charset="0"/>
              </a:rPr>
              <a:t>Basic Tokens</a:t>
            </a:r>
            <a:endParaRPr lang="en-NZ" dirty="0">
              <a:solidFill>
                <a:schemeClr val="bg1"/>
              </a:solidFill>
              <a:latin typeface="Outfit" pitchFamily="2" charset="0"/>
            </a:endParaRPr>
          </a:p>
        </p:txBody>
      </p:sp>
      <p:sp>
        <p:nvSpPr>
          <p:cNvPr id="4" name="TextBox 3">
            <a:extLst>
              <a:ext uri="{FF2B5EF4-FFF2-40B4-BE49-F238E27FC236}">
                <a16:creationId xmlns:a16="http://schemas.microsoft.com/office/drawing/2014/main" id="{21D372F0-2449-0506-ACCB-BB3A46A07684}"/>
              </a:ext>
            </a:extLst>
          </p:cNvPr>
          <p:cNvSpPr txBox="1"/>
          <p:nvPr/>
        </p:nvSpPr>
        <p:spPr>
          <a:xfrm>
            <a:off x="988291" y="1450109"/>
            <a:ext cx="6096000" cy="4247317"/>
          </a:xfrm>
          <a:prstGeom prst="rect">
            <a:avLst/>
          </a:prstGeom>
          <a:noFill/>
        </p:spPr>
        <p:txBody>
          <a:bodyPr wrap="square" rtlCol="0">
            <a:spAutoFit/>
          </a:bodyPr>
          <a:lstStyle/>
          <a:p>
            <a:pPr>
              <a:spcBef>
                <a:spcPts val="1000"/>
              </a:spcBef>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name: Contract Renewal</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a:r>
          </a:p>
          <a:p>
            <a:pPr>
              <a:spcBef>
                <a:spcPts val="1000"/>
              </a:spcBef>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name in bold: </a:t>
            </a:r>
            <a:r>
              <a:rPr lang="en-US" sz="2000" b="1" dirty="0">
                <a:solidFill>
                  <a:schemeClr val="bg1"/>
                </a:solidFill>
                <a:effectLst/>
                <a:latin typeface="Outfit" pitchFamily="2" charset="0"/>
                <a:ea typeface="Aptos" panose="020B0004020202020204" pitchFamily="34" charset="0"/>
                <a:cs typeface="Times New Roman" panose="02020603050405020304" pitchFamily="18" charset="0"/>
              </a:rPr>
              <a:t>Contract Renewal</a:t>
            </a:r>
            <a:r>
              <a:rPr lang="en-US" sz="2000" b="1"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b="1" dirty="0">
                <a:solidFill>
                  <a:schemeClr val="bg1"/>
                </a:solidFill>
                <a:effectLst/>
                <a:latin typeface="Outfit" pitchFamily="2" charset="0"/>
                <a:ea typeface="Aptos" panose="020B0004020202020204" pitchFamily="34" charset="0"/>
                <a:cs typeface="Times New Roman" panose="02020603050405020304" pitchFamily="18" charset="0"/>
              </a:rPr>
              <a:t/>
            </a:r>
            <a:endParaRPr lang="en-US" sz="2000" b="1" dirty="0">
              <a:solidFill>
                <a:schemeClr val="bg1"/>
              </a:solidFill>
              <a:latin typeface="Outfit" pitchFamily="2" charset="0"/>
              <a:ea typeface="Aptos" panose="020B0004020202020204" pitchFamily="34" charset="0"/>
              <a:cs typeface="Times New Roman" panose="02020603050405020304" pitchFamily="18" charset="0"/>
            </a:endParaRPr>
          </a:p>
          <a:p>
            <a:pPr>
              <a:spcBef>
                <a:spcPts val="1000"/>
              </a:spcBef>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name in capitals: CONTRACT RENEWAL</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a:r>
          </a:p>
          <a:p>
            <a:pPr>
              <a:spcBef>
                <a:spcPts val="1000"/>
              </a:spcBef>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Amount: 1200</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a:r>
          </a:p>
          <a:p>
            <a:pPr>
              <a:spcBef>
                <a:spcPts val="1000"/>
              </a:spcBef>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Beginning Date: 18 August 2024</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a:r>
          </a:p>
          <a:p>
            <a:pPr>
              <a:spcBef>
                <a:spcPts val="1000"/>
              </a:spcBef>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Close Date: 12:21AM. 01 Dec 24</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a:r>
          </a:p>
          <a:p>
            <a:pPr>
              <a:spcBef>
                <a:spcPts val="1000"/>
              </a:spcBef>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Description: This is a test description </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a:r>
            <a:endParaRPr lang="en-NZ" sz="2000" dirty="0">
              <a:solidFill>
                <a:schemeClr val="bg1"/>
              </a:solidFill>
              <a:latin typeface="Outfit" pitchFamily="2" charset="0"/>
            </a:endParaRPr>
          </a:p>
        </p:txBody>
      </p:sp>
      <p:pic>
        <p:nvPicPr>
          <p:cNvPr id="5" name="Picture 4" descr="A logo with white text&#10;&#10;AI-generated content may be incorrect.">
            <a:extLst>
              <a:ext uri="{FF2B5EF4-FFF2-40B4-BE49-F238E27FC236}">
                <a16:creationId xmlns:a16="http://schemas.microsoft.com/office/drawing/2014/main" id="{4473D877-8524-D212-384D-3AB9BD0233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Tree>
    <p:extLst>
      <p:ext uri="{BB962C8B-B14F-4D97-AF65-F5344CB8AC3E}">
        <p14:creationId xmlns:p14="http://schemas.microsoft.com/office/powerpoint/2010/main" val="31602040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CB2FFDDD-43F0-BA91-425D-C5E2DCCBCC48}"/>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FE63AD9E-3F89-AA8D-946B-48CCA3AD7D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4" name="Title 1">
            <a:extLst>
              <a:ext uri="{FF2B5EF4-FFF2-40B4-BE49-F238E27FC236}">
                <a16:creationId xmlns:a16="http://schemas.microsoft.com/office/drawing/2014/main" id="{DFC6A3E4-9E1D-3AD2-69EA-2E161F085472}"/>
              </a:ext>
            </a:extLst>
          </p:cNvPr>
          <p:cNvSpPr txBox="1">
            <a:spLocks/>
          </p:cNvSpPr>
          <p:nvPr/>
        </p:nvSpPr>
        <p:spPr>
          <a:xfrm>
            <a:off x="746852" y="114940"/>
            <a:ext cx="5084064" cy="821627"/>
          </a:xfrm>
          <a:prstGeom prst="rect">
            <a:avLst/>
          </a:prstGeom>
        </p:spPr>
        <p:txBody>
          <a:bodyPr vert="horz" lIns="91440" tIns="45720" rIns="91440" bIns="45720" rtlCol="0" anchor="b">
            <a:normAutofit fontScale="6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Deleting Slides FAQ</a:t>
            </a:r>
            <a:endParaRPr lang="en-NZ" dirty="0">
              <a:solidFill>
                <a:schemeClr val="bg1"/>
              </a:solidFill>
              <a:latin typeface="Outfit" pitchFamily="2" charset="0"/>
            </a:endParaRPr>
          </a:p>
        </p:txBody>
      </p:sp>
      <p:sp>
        <p:nvSpPr>
          <p:cNvPr id="2" name="TextBox 1">
            <a:extLst>
              <a:ext uri="{FF2B5EF4-FFF2-40B4-BE49-F238E27FC236}">
                <a16:creationId xmlns:a16="http://schemas.microsoft.com/office/drawing/2014/main" id="{CBDF0FB1-EC26-FF1E-D3DB-D841C1816428}"/>
              </a:ext>
            </a:extLst>
          </p:cNvPr>
          <p:cNvSpPr txBox="1"/>
          <p:nvPr/>
        </p:nvSpPr>
        <p:spPr>
          <a:xfrm>
            <a:off x="746852" y="936567"/>
            <a:ext cx="8922327" cy="6555641"/>
          </a:xfrm>
          <a:prstGeom prst="rect">
            <a:avLst/>
          </a:prstGeom>
          <a:noFill/>
        </p:spPr>
        <p:txBody>
          <a:bodyPr wrap="square" rtlCol="0">
            <a:spAutoFit/>
          </a:bodyPr>
          <a:lstStyle/>
          <a:p>
            <a:r>
              <a:rPr lang="en-US" sz="2000" dirty="0">
                <a:solidFill>
                  <a:schemeClr val="bg1"/>
                </a:solidFill>
                <a:latin typeface="Outfit" pitchFamily="2" charset="0"/>
              </a:rPr>
              <a:t>The next two slides are about deleting slides</a:t>
            </a:r>
            <a:endParaRPr lang="en-US" sz="2000" u="sng" dirty="0">
              <a:solidFill>
                <a:schemeClr val="bg1"/>
              </a:solidFill>
              <a:latin typeface="Outfit" pitchFamily="2" charset="0"/>
            </a:endParaRPr>
          </a:p>
          <a:p>
            <a:endParaRPr lang="en-US" sz="2000" u="sng" dirty="0">
              <a:solidFill>
                <a:schemeClr val="bg1"/>
              </a:solidFill>
              <a:latin typeface="Outfit" pitchFamily="2" charset="0"/>
            </a:endParaRPr>
          </a:p>
          <a:p>
            <a:r>
              <a:rPr lang="en-US" sz="2000" u="sng" dirty="0">
                <a:solidFill>
                  <a:schemeClr val="bg1"/>
                </a:solidFill>
                <a:latin typeface="Outfit" pitchFamily="2" charset="0"/>
              </a:rPr>
              <a:t>If Delete Slide </a:t>
            </a:r>
            <a:br>
              <a:rPr lang="en-US" sz="2000" dirty="0">
                <a:solidFill>
                  <a:schemeClr val="bg1"/>
                </a:solidFill>
                <a:latin typeface="Outfit" pitchFamily="2" charset="0"/>
              </a:rPr>
            </a:br>
            <a:br>
              <a:rPr lang="en-US" sz="2000" dirty="0">
                <a:solidFill>
                  <a:schemeClr val="bg1"/>
                </a:solidFill>
                <a:latin typeface="Outfit" pitchFamily="2" charset="0"/>
              </a:rPr>
            </a:br>
            <a:r>
              <a:rPr lang="en-US" sz="2000" dirty="0">
                <a:solidFill>
                  <a:schemeClr val="bg1"/>
                </a:solidFill>
                <a:latin typeface="Outfit" pitchFamily="2" charset="0"/>
              </a:rPr>
              <a:t>This slide is set up to delete automatically based on the “deal name" property. Since “deal name" is being used as the trigger, the slide will be removed when you run the document through </a:t>
            </a:r>
            <a:r>
              <a:rPr lang="en-US" sz="2000" dirty="0" err="1">
                <a:solidFill>
                  <a:schemeClr val="bg1"/>
                </a:solidFill>
                <a:latin typeface="Outfit" pitchFamily="2" charset="0"/>
              </a:rPr>
              <a:t>DocMergy</a:t>
            </a:r>
            <a:r>
              <a:rPr lang="en-US" sz="2000" dirty="0">
                <a:solidFill>
                  <a:schemeClr val="bg1"/>
                </a:solidFill>
                <a:latin typeface="Outfit" pitchFamily="2" charset="0"/>
              </a:rPr>
              <a:t> if that property has a value.</a:t>
            </a:r>
          </a:p>
          <a:p>
            <a:endParaRPr lang="en-US" sz="2000" dirty="0">
              <a:solidFill>
                <a:schemeClr val="bg1"/>
              </a:solidFill>
              <a:latin typeface="Outfit" pitchFamily="2" charset="0"/>
            </a:endParaRPr>
          </a:p>
          <a:p>
            <a:r>
              <a:rPr lang="en-US" sz="2000" dirty="0">
                <a:solidFill>
                  <a:schemeClr val="bg1"/>
                </a:solidFill>
                <a:latin typeface="Outfit" pitchFamily="2" charset="0"/>
              </a:rPr>
              <a:t>So don’t worry if you don’t see the slide in the final output — it just means the deletion condition was met.</a:t>
            </a:r>
          </a:p>
          <a:p>
            <a:endParaRPr lang="en-US" sz="2000" dirty="0">
              <a:solidFill>
                <a:schemeClr val="bg1"/>
              </a:solidFill>
              <a:latin typeface="Outfit" pitchFamily="2" charset="0"/>
            </a:endParaRPr>
          </a:p>
          <a:p>
            <a:r>
              <a:rPr lang="en-US" sz="2000" u="sng" dirty="0">
                <a:solidFill>
                  <a:schemeClr val="bg1"/>
                </a:solidFill>
                <a:latin typeface="Outfit" pitchFamily="2" charset="0"/>
              </a:rPr>
              <a:t>If Else Delete</a:t>
            </a:r>
          </a:p>
          <a:p>
            <a:br>
              <a:rPr lang="en-US" sz="2000" dirty="0">
                <a:solidFill>
                  <a:schemeClr val="bg1"/>
                </a:solidFill>
                <a:latin typeface="Outfit" pitchFamily="2" charset="0"/>
              </a:rPr>
            </a:br>
            <a:r>
              <a:rPr lang="en-US" sz="2000" dirty="0">
                <a:solidFill>
                  <a:schemeClr val="bg1"/>
                </a:solidFill>
                <a:latin typeface="Outfit" pitchFamily="2" charset="0"/>
              </a:rPr>
              <a:t>This also uses the deal name as a trigger. In this case the slide wont delete as the code is telling it to display text if there is a value in the property. </a:t>
            </a:r>
          </a:p>
          <a:p>
            <a:endParaRPr lang="en-US" sz="2000" dirty="0">
              <a:solidFill>
                <a:schemeClr val="bg1"/>
              </a:solidFill>
              <a:latin typeface="Outfit" pitchFamily="2" charset="0"/>
            </a:endParaRPr>
          </a:p>
          <a:p>
            <a:r>
              <a:rPr lang="en-US" sz="2000" dirty="0">
                <a:solidFill>
                  <a:schemeClr val="bg1"/>
                </a:solidFill>
                <a:latin typeface="Outfit" pitchFamily="2" charset="0"/>
              </a:rPr>
              <a:t>If there was no value then the slide would be deleted. </a:t>
            </a:r>
          </a:p>
          <a:p>
            <a:endParaRPr lang="en-US" sz="2000" dirty="0">
              <a:solidFill>
                <a:schemeClr val="bg1"/>
              </a:solidFill>
              <a:latin typeface="Outfit" pitchFamily="2" charset="0"/>
            </a:endParaRPr>
          </a:p>
          <a:p>
            <a:endParaRPr lang="en-US" sz="2000" dirty="0">
              <a:solidFill>
                <a:schemeClr val="bg1"/>
              </a:solidFill>
              <a:latin typeface="Outfit" pitchFamily="2" charset="0"/>
            </a:endParaRPr>
          </a:p>
          <a:p>
            <a:endParaRPr lang="en-US" sz="2000" dirty="0">
              <a:solidFill>
                <a:schemeClr val="bg1"/>
              </a:solidFill>
              <a:latin typeface="Outfit" pitchFamily="2" charset="0"/>
            </a:endParaRPr>
          </a:p>
          <a:p>
            <a:endParaRPr lang="en-NZ" sz="2000" dirty="0">
              <a:solidFill>
                <a:schemeClr val="bg1"/>
              </a:solidFill>
              <a:latin typeface="Outfit" pitchFamily="2" charset="0"/>
            </a:endParaRPr>
          </a:p>
        </p:txBody>
      </p:sp>
    </p:spTree>
    <p:extLst>
      <p:ext uri="{BB962C8B-B14F-4D97-AF65-F5344CB8AC3E}">
        <p14:creationId xmlns:p14="http://schemas.microsoft.com/office/powerpoint/2010/main" val="3566391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7DA92E10-9D23-3995-D769-FCAE765F1453}"/>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6B69928C-1446-8F34-772D-34557E51B2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BAC546F5-A11D-8654-FFEA-B1ECE5EDEBB7}"/>
              </a:ext>
            </a:extLst>
          </p:cNvPr>
          <p:cNvSpPr txBox="1"/>
          <p:nvPr/>
        </p:nvSpPr>
        <p:spPr>
          <a:xfrm>
            <a:off x="932688" y="1034700"/>
            <a:ext cx="10981944" cy="3411831"/>
          </a:xfrm>
          <a:prstGeom prst="rect">
            <a:avLst/>
          </a:prstGeom>
          <a:noFill/>
        </p:spPr>
        <p:txBody>
          <a:bodyPr wrap="square" rtlCol="0">
            <a:spAutoFit/>
          </a:bodyPr>
          <a:lstStyle/>
          <a:p>
            <a:pPr lvl="0">
              <a:lnSpc>
                <a:spcPct val="115000"/>
              </a:lnSpc>
            </a:pPr>
            <a:r>
              <a:rPr lang="en-NZ" sz="2000" dirty="0">
                <a:solidFill>
                  <a:schemeClr val="bg1"/>
                </a:solidFill>
                <a:latin typeface="Outfit" pitchFamily="2" charset="0"/>
              </a:rPr>
              <a:t>If Delete Slide</a:t>
            </a:r>
            <a:endParaRPr lang="en-NZ" sz="2000" b="0" i="0" dirty="0">
              <a:solidFill>
                <a:schemeClr val="bg1"/>
              </a:solidFill>
              <a:effectLst/>
              <a:latin typeface="Outfit" pitchFamily="2" charset="0"/>
            </a:endParaRPr>
          </a:p>
          <a:p>
            <a:pPr marL="342900" lvl="0" indent="-342900">
              <a:lnSpc>
                <a:spcPct val="115000"/>
              </a:lnSpc>
              <a:buFont typeface="Symbol" panose="05050102010706020507" pitchFamily="18" charset="2"/>
              <a:buChar char=""/>
            </a:pPr>
            <a:endParaRPr lang="en-NZ" sz="2000" b="0" i="0" dirty="0">
              <a:solidFill>
                <a:schemeClr val="bg1"/>
              </a:solidFill>
              <a:effectLst/>
              <a:latin typeface="Outfit" pitchFamily="2" charset="0"/>
            </a:endParaRPr>
          </a:p>
          <a:p>
            <a:pPr lvl="0">
              <a:lnSpc>
                <a:spcPct val="115000"/>
              </a:lnSpc>
              <a:spcAft>
                <a:spcPts val="800"/>
              </a:spcAf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None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NZ" sz="2000" kern="100" dirty="0" err="1">
                <a:solidFill>
                  <a:schemeClr val="bg1"/>
                </a:solidFill>
                <a:latin typeface="Outfit" pitchFamily="2" charset="0"/>
                <a:ea typeface="Aptos" panose="020B0004020202020204" pitchFamily="34" charset="0"/>
                <a:cs typeface="Times New Roman" panose="02020603050405020304" pitchFamily="18" charset="0"/>
              </a:rPr>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r>
          </a:p>
          <a:p>
            <a:pPr lvl="0">
              <a:lnSpc>
                <a:spcPct val="115000"/>
              </a:lnSpc>
              <a:spcAft>
                <a:spcPts val="800"/>
              </a:spcAft>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indent="-342900">
              <a:lnSpc>
                <a:spcPct val="115000"/>
              </a:lnSpc>
              <a:spcAft>
                <a:spcPts val="800"/>
              </a:spcAft>
              <a:buFont typeface="Symbol" panose="05050102010706020507" pitchFamily="18" charset="2"/>
              <a:buChar char=""/>
            </a:pPr>
            <a:r>
              <a:rPr lang="en-NZ" sz="2000" dirty="0">
                <a:solidFill>
                  <a:schemeClr val="bg1"/>
                </a:solidFill>
                <a:latin typeface="Outfit" pitchFamily="2" charset="0"/>
              </a:rPr>
              <a:t>This code is saying to delete the slide if object.name has a value </a:t>
            </a:r>
          </a:p>
          <a:p>
            <a:pPr marL="342900" indent="-342900">
              <a:lnSpc>
                <a:spcPct val="115000"/>
              </a:lnSpc>
              <a:spcAft>
                <a:spcPts val="800"/>
              </a:spcAft>
              <a:buFont typeface="Symbol" panose="05050102010706020507" pitchFamily="18" charset="2"/>
              <a:buChar char=""/>
            </a:pPr>
            <a:r>
              <a:rPr lang="en-NZ" sz="2000" b="0" i="0" dirty="0">
                <a:solidFill>
                  <a:schemeClr val="bg1"/>
                </a:solidFill>
                <a:effectLst/>
                <a:latin typeface="Outfit" pitchFamily="2" charset="0"/>
              </a:rPr>
              <a:t>In this case there is a value so th</a:t>
            </a:r>
            <a:r>
              <a:rPr lang="en-NZ" sz="2000" dirty="0">
                <a:solidFill>
                  <a:schemeClr val="bg1"/>
                </a:solidFill>
                <a:latin typeface="Outfit" pitchFamily="2" charset="0"/>
              </a:rPr>
              <a:t>e slide will delete</a:t>
            </a:r>
          </a:p>
          <a:p>
            <a:pPr marL="342900" indent="-342900">
              <a:lnSpc>
                <a:spcPct val="115000"/>
              </a:lnSpc>
              <a:spcAft>
                <a:spcPts val="800"/>
              </a:spcAft>
              <a:buFont typeface="Symbol" panose="05050102010706020507" pitchFamily="18" charset="2"/>
              <a:buChar char=""/>
            </a:pPr>
            <a:endParaRPr lang="en-NZ" sz="2000" b="0" i="0" dirty="0">
              <a:solidFill>
                <a:schemeClr val="bg1"/>
              </a:solidFill>
              <a:effectLst/>
              <a:latin typeface="Outfit" pitchFamily="2" charset="0"/>
            </a:endParaRPr>
          </a:p>
          <a:p>
            <a:pPr marL="342900" lvl="0" indent="-342900">
              <a:lnSpc>
                <a:spcPct val="115000"/>
              </a:lnSpc>
              <a:spcAft>
                <a:spcPts val="800"/>
              </a:spcAft>
              <a:buFont typeface="Symbol" panose="05050102010706020507" pitchFamily="18" charset="2"/>
              <a:buChar char=""/>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ABBBEA35-8EB2-6A59-5114-FF412806A95B}"/>
              </a:ext>
            </a:extLst>
          </p:cNvPr>
          <p:cNvSpPr txBox="1">
            <a:spLocks/>
          </p:cNvSpPr>
          <p:nvPr/>
        </p:nvSpPr>
        <p:spPr>
          <a:xfrm>
            <a:off x="199528" y="213073"/>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Delete Slide</a:t>
            </a:r>
            <a:endParaRPr lang="en-NZ" dirty="0">
              <a:solidFill>
                <a:schemeClr val="bg1"/>
              </a:solidFill>
              <a:latin typeface="Outfit" pitchFamily="2" charset="0"/>
            </a:endParaRPr>
          </a:p>
        </p:txBody>
      </p:sp>
    </p:spTree>
    <p:extLst>
      <p:ext uri="{BB962C8B-B14F-4D97-AF65-F5344CB8AC3E}">
        <p14:creationId xmlns:p14="http://schemas.microsoft.com/office/powerpoint/2010/main" val="34630699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8EF998A1-B6E0-F70C-794B-193FB699F0F8}"/>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3A344E52-625A-F8EE-2C86-E9CB6853F4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7AEF7B5B-9995-CB8F-684D-6274AD7B727E}"/>
              </a:ext>
            </a:extLst>
          </p:cNvPr>
          <p:cNvSpPr txBox="1"/>
          <p:nvPr/>
        </p:nvSpPr>
        <p:spPr>
          <a:xfrm>
            <a:off x="722376" y="914628"/>
            <a:ext cx="10981944" cy="5022529"/>
          </a:xfrm>
          <a:prstGeom prst="rect">
            <a:avLst/>
          </a:prstGeom>
          <a:noFill/>
        </p:spPr>
        <p:txBody>
          <a:bodyPr wrap="square" rtlCol="0">
            <a:spAutoFit/>
          </a:bodyPr>
          <a:lstStyle/>
          <a:p>
            <a:pPr lvl="0">
              <a:lnSpc>
                <a:spcPct val="115000"/>
              </a:lnSpc>
            </a:pPr>
            <a:r>
              <a:rPr lang="en-NZ" sz="2000" dirty="0">
                <a:solidFill>
                  <a:schemeClr val="bg1"/>
                </a:solidFill>
                <a:latin typeface="Outfit" pitchFamily="2" charset="0"/>
              </a:rPr>
              <a:t>If Else Delete Slide</a:t>
            </a:r>
            <a:endParaRPr lang="en-NZ" sz="2000" b="0" i="0" dirty="0">
              <a:solidFill>
                <a:schemeClr val="bg1"/>
              </a:solidFill>
              <a:effectLst/>
              <a:latin typeface="Outfit" pitchFamily="2" charset="0"/>
            </a:endParaRPr>
          </a:p>
          <a:p>
            <a:pPr marL="342900" lvl="0" indent="-342900">
              <a:lnSpc>
                <a:spcPct val="115000"/>
              </a:lnSpc>
              <a:buFont typeface="Symbol" panose="05050102010706020507" pitchFamily="18" charset="2"/>
              <a:buChar char=""/>
            </a:pPr>
            <a:endParaRPr lang="en-NZ" sz="2000" b="0" i="0" dirty="0">
              <a:solidFill>
                <a:schemeClr val="bg1"/>
              </a:solidFill>
              <a:effectLst/>
              <a:latin typeface="Outfit" pitchFamily="2" charset="0"/>
            </a:endParaRPr>
          </a:p>
          <a:p>
            <a:pPr lvl="0">
              <a:lnSpc>
                <a:spcPct val="115000"/>
              </a:lnSpc>
            </a:pPr>
            <a:r>
              <a:rPr lang="en-US" sz="2000" b="0" i="0" dirty="0">
                <a:solidFill>
                  <a:schemeClr val="bg1"/>
                </a:solidFill>
                <a:effectLst/>
                <a:latin typeface="Outfit" pitchFamily="2" charset="0"/>
              </a:rPr>
              <a:t> The deal name property has a value </a:t>
            </a:r>
            <a:r>
              <a:rPr lang="en-US" sz="2000" b="0" i="0" dirty="0" err="1">
                <a:solidFill>
                  <a:schemeClr val="bg1"/>
                </a:solidFill>
                <a:effectLst/>
                <a:latin typeface="Outfit" pitchFamily="2" charset="0"/>
              </a:rPr>
              <a:t/>
            </a:r>
            <a:r>
              <a:rPr lang="en-US" sz="2000" b="0" i="0" dirty="0">
                <a:solidFill>
                  <a:schemeClr val="bg1"/>
                </a:solidFill>
                <a:effectLst/>
                <a:latin typeface="Outfit" pitchFamily="2" charset="0"/>
              </a:rPr>
              <a:t/>
            </a:r>
            <a:r>
              <a:rPr lang="en-US" sz="2000" b="0" i="0" dirty="0" err="1">
                <a:solidFill>
                  <a:schemeClr val="bg1"/>
                </a:solidFill>
                <a:effectLst/>
                <a:latin typeface="Outfit" pitchFamily="2" charset="0"/>
              </a:rPr>
              <a:t/>
            </a:r>
            <a:r>
              <a:rPr lang="en-US" sz="2000" b="0" i="0" dirty="0">
                <a:solidFill>
                  <a:schemeClr val="bg1"/>
                </a:solidFill>
                <a:effectLst/>
                <a:latin typeface="Outfit" pitchFamily="2" charset="0"/>
              </a:rPr>
              <a:t/>
            </a:r>
            <a:r>
              <a:rPr lang="en-US" sz="2000" dirty="0">
                <a:solidFill>
                  <a:schemeClr val="bg1"/>
                </a:solidFill>
                <a:latin typeface="Outfit" pitchFamily="2" charset="0"/>
              </a:rPr>
              <a:t/>
            </a:r>
            <a:r>
              <a:rPr lang="en-US" sz="2000" b="0" i="0" dirty="0">
                <a:solidFill>
                  <a:schemeClr val="bg1"/>
                </a:solidFill>
                <a:effectLst/>
                <a:latin typeface="Outfit" pitchFamily="2" charset="0"/>
              </a:rPr>
              <a:t/>
            </a:r>
          </a:p>
          <a:p>
            <a:pPr marL="342900" lvl="0" indent="-342900">
              <a:lnSpc>
                <a:spcPct val="115000"/>
              </a:lnSpc>
              <a:buFont typeface="Symbol" panose="05050102010706020507" pitchFamily="18" charset="2"/>
              <a:buChar char=""/>
            </a:pPr>
            <a:endParaRPr lang="en-US" sz="2000" dirty="0">
              <a:solidFill>
                <a:schemeClr val="bg1"/>
              </a:solidFill>
              <a:latin typeface="Outfit" pitchFamily="2" charset="0"/>
            </a:endParaRPr>
          </a:p>
          <a:p>
            <a:pPr marL="342900" indent="-342900">
              <a:lnSpc>
                <a:spcPct val="115000"/>
              </a:lnSpc>
              <a:buFont typeface="Symbol" panose="05050102010706020507" pitchFamily="18" charset="2"/>
              <a:buChar char=""/>
            </a:pPr>
            <a:r>
              <a:rPr lang="en-US" sz="2000" b="0" i="0" dirty="0">
                <a:solidFill>
                  <a:schemeClr val="bg1"/>
                </a:solidFill>
                <a:effectLst/>
                <a:latin typeface="Outfit" pitchFamily="2" charset="0"/>
              </a:rPr>
              <a:t>This is what the code looks like raw  {% if not object.dealname %} {{delete_slide()}} {% else %} The deal name property has a value {%endif%}  </a:t>
            </a:r>
            <a:r>
              <a:rPr lang="en-US" sz="2000" b="0" i="0" dirty="0" err="1">
                <a:solidFill>
                  <a:schemeClr val="bg1"/>
                </a:solidFill>
                <a:effectLst/>
                <a:latin typeface="Outfit" pitchFamily="2" charset="0"/>
              </a:rPr>
              <a:t/>
            </a:r>
            <a:r>
              <a:rPr lang="en-US" sz="2000" b="0" i="0" dirty="0">
                <a:solidFill>
                  <a:schemeClr val="bg1"/>
                </a:solidFill>
                <a:effectLst/>
                <a:latin typeface="Outfit" pitchFamily="2" charset="0"/>
              </a:rPr>
              <a:t/>
            </a:r>
            <a:r>
              <a:rPr lang="en-US" sz="2000" b="0" i="0" dirty="0" err="1">
                <a:solidFill>
                  <a:schemeClr val="bg1"/>
                </a:solidFill>
                <a:effectLst/>
                <a:latin typeface="Outfit" pitchFamily="2" charset="0"/>
              </a:rPr>
              <a:t/>
            </a:r>
            <a:r>
              <a:rPr lang="en-US" sz="2000" b="0" i="0" dirty="0">
                <a:solidFill>
                  <a:schemeClr val="bg1"/>
                </a:solidFill>
                <a:effectLst/>
                <a:latin typeface="Outfit" pitchFamily="2" charset="0"/>
              </a:rPr>
              <a:t/>
            </a:r>
            <a:r>
              <a:rPr lang="en-US" sz="2000" b="0" i="0" dirty="0" err="1">
                <a:solidFill>
                  <a:schemeClr val="bg1"/>
                </a:solidFill>
                <a:effectLst/>
                <a:latin typeface="Outfit" pitchFamily="2" charset="0"/>
              </a:rPr>
              <a:t/>
            </a:r>
            <a:r>
              <a:rPr lang="en-US" sz="2000" b="0" i="0" dirty="0">
                <a:solidFill>
                  <a:schemeClr val="bg1"/>
                </a:solidFill>
                <a:effectLst/>
                <a:latin typeface="Outfit" pitchFamily="2" charset="0"/>
              </a:rPr>
              <a:t/>
            </a:r>
          </a:p>
          <a:p>
            <a:pPr marL="342900" indent="-342900">
              <a:lnSpc>
                <a:spcPct val="115000"/>
              </a:lnSpc>
              <a:buFont typeface="Symbol" panose="05050102010706020507" pitchFamily="18" charset="2"/>
              <a:buChar char=""/>
            </a:pPr>
            <a:endParaRPr lang="en-US" sz="2000" b="0" i="0" dirty="0">
              <a:solidFill>
                <a:schemeClr val="bg1"/>
              </a:solidFill>
              <a:effectLst/>
              <a:latin typeface="Outfit" pitchFamily="2" charset="0"/>
            </a:endParaRPr>
          </a:p>
          <a:p>
            <a:pPr marL="342900" indent="-342900">
              <a:lnSpc>
                <a:spcPct val="115000"/>
              </a:lnSpc>
              <a:buFont typeface="Symbol" panose="05050102010706020507" pitchFamily="18" charset="2"/>
              <a:buChar char=""/>
            </a:pPr>
            <a:r>
              <a:rPr lang="en-US" sz="2000" dirty="0">
                <a:solidFill>
                  <a:schemeClr val="bg1"/>
                </a:solidFill>
                <a:latin typeface="Outfit" pitchFamily="2" charset="0"/>
              </a:rPr>
              <a:t>If the object doesn't have a deal name set, delete this slide. Otherwise, show the text: </a:t>
            </a:r>
            <a:r>
              <a:rPr lang="en-US" sz="2000" b="0" i="0" dirty="0">
                <a:solidFill>
                  <a:schemeClr val="bg1"/>
                </a:solidFill>
                <a:effectLst/>
                <a:latin typeface="Outfit" pitchFamily="2" charset="0"/>
              </a:rPr>
              <a:t>The deal name property has a value </a:t>
            </a:r>
          </a:p>
          <a:p>
            <a:pPr marL="342900" lvl="0" indent="-342900">
              <a:lnSpc>
                <a:spcPct val="115000"/>
              </a:lnSpc>
              <a:buFont typeface="Symbol" panose="05050102010706020507" pitchFamily="18" charset="2"/>
              <a:buChar char=""/>
            </a:pPr>
            <a:endParaRPr lang="en-US" sz="2000" kern="100" dirty="0">
              <a:solidFill>
                <a:schemeClr val="bg1"/>
              </a:solidFill>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2000" kern="100" dirty="0">
                <a:solidFill>
                  <a:schemeClr val="bg1"/>
                </a:solidFill>
                <a:latin typeface="Outfit" pitchFamily="2" charset="0"/>
                <a:ea typeface="Aptos" panose="020B0004020202020204" pitchFamily="34" charset="0"/>
                <a:cs typeface="Times New Roman" panose="02020603050405020304" pitchFamily="18" charset="0"/>
              </a:rPr>
              <a:t>In this case the property has a value so the text will show</a:t>
            </a:r>
          </a:p>
          <a:p>
            <a:pPr marL="342900" lvl="0" indent="-342900">
              <a:lnSpc>
                <a:spcPct val="115000"/>
              </a:lnSpc>
              <a:buFont typeface="Symbol" panose="05050102010706020507" pitchFamily="18" charset="2"/>
              <a:buChar char=""/>
            </a:pPr>
            <a:endParaRPr lang="en-US" sz="2000" b="0" i="0" dirty="0">
              <a:solidFill>
                <a:schemeClr val="bg1"/>
              </a:solidFill>
              <a:effectLst/>
              <a:latin typeface="Outfit" pitchFamily="2" charset="0"/>
            </a:endParaRPr>
          </a:p>
          <a:p>
            <a:pPr lvl="0">
              <a:lnSpc>
                <a:spcPct val="115000"/>
              </a:lnSpc>
            </a:pPr>
            <a:endParaRPr lang="en-US" sz="2000" kern="100" dirty="0">
              <a:solidFill>
                <a:schemeClr val="bg1"/>
              </a:solidFill>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13BE5917-6847-BEDD-90E5-5F9EE9933BDA}"/>
              </a:ext>
            </a:extLst>
          </p:cNvPr>
          <p:cNvSpPr txBox="1">
            <a:spLocks/>
          </p:cNvSpPr>
          <p:nvPr/>
        </p:nvSpPr>
        <p:spPr>
          <a:xfrm>
            <a:off x="722376" y="213074"/>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Delete Slide</a:t>
            </a:r>
            <a:endParaRPr lang="en-NZ" dirty="0">
              <a:solidFill>
                <a:schemeClr val="bg1"/>
              </a:solidFill>
              <a:latin typeface="Outfit" pitchFamily="2" charset="0"/>
            </a:endParaRPr>
          </a:p>
        </p:txBody>
      </p:sp>
    </p:spTree>
    <p:extLst>
      <p:ext uri="{BB962C8B-B14F-4D97-AF65-F5344CB8AC3E}">
        <p14:creationId xmlns:p14="http://schemas.microsoft.com/office/powerpoint/2010/main" val="3274180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9671A1A1-B455-4BC8-817D-6592723BE600}"/>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6FC9E999-2982-4DA7-7F47-544944C1070A}"/>
              </a:ext>
            </a:extLst>
          </p:cNvPr>
          <p:cNvSpPr>
            <a:spLocks noGrp="1"/>
          </p:cNvSpPr>
          <p:nvPr>
            <p:ph type="subTitle" idx="1"/>
          </p:nvPr>
        </p:nvSpPr>
        <p:spPr>
          <a:xfrm>
            <a:off x="242200" y="4151377"/>
            <a:ext cx="9787128" cy="1629966"/>
          </a:xfrm>
        </p:spPr>
        <p:txBody>
          <a:bodyPr>
            <a:noAutofit/>
          </a:bodyPr>
          <a:lstStyle/>
          <a:p>
            <a:pPr algn="l">
              <a:lnSpc>
                <a:spcPct val="115000"/>
              </a:lnSpc>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Close Date normal: 12:21AM. 01 Dec 24</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a:r>
          </a:p>
          <a:p>
            <a:pPr algn="l">
              <a:lnSpc>
                <a:spcPct val="115000"/>
              </a:lnSpc>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Close Date (</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eg.</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13 April 2025: 01 December 2024</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a:r>
          </a:p>
          <a:p>
            <a:pPr algn="l">
              <a:lnSpc>
                <a:spcPct val="115000"/>
              </a:lnSpc>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Close Date(</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eg.</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Sun, 13 April 25: Sun, 01 Dec 24</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a:r>
          </a:p>
          <a:p>
            <a:pPr algn="l">
              <a:lnSpc>
                <a:spcPct val="115000"/>
              </a:lnSpc>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Close Date (</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eg.</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13/04/2025): </a:t>
            </a:r>
            <a:r>
              <a:rPr lang="en-NZ" sz="2000" dirty="0">
                <a:solidFill>
                  <a:schemeClr val="bg1"/>
                </a:solidFill>
                <a:effectLst/>
                <a:latin typeface="Outfit" pitchFamily="2" charset="0"/>
                <a:ea typeface="Aptos" panose="020B0004020202020204" pitchFamily="34" charset="0"/>
                <a:cs typeface="Times New Roman" panose="02020603050405020304" pitchFamily="18" charset="0"/>
              </a:rPr>
              <a:t>01/12/2024</a:t>
            </a:r>
            <a:r>
              <a:rPr lang="en-NZ" sz="20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NZ" sz="2000" dirty="0">
                <a:solidFill>
                  <a:schemeClr val="bg1"/>
                </a:solidFill>
                <a:effectLst/>
                <a:latin typeface="Outfit" pitchFamily="2" charset="0"/>
                <a:ea typeface="Aptos" panose="020B0004020202020204" pitchFamily="34" charset="0"/>
                <a:cs typeface="Times New Roman" panose="02020603050405020304" pitchFamily="18" charset="0"/>
              </a:rPr>
              <a:t/>
            </a:r>
            <a:endParaRPr lang="en-NZ" sz="2000"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354CCBAC-0226-E1B4-4668-AD30DF5559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4" name="TextBox 3">
            <a:extLst>
              <a:ext uri="{FF2B5EF4-FFF2-40B4-BE49-F238E27FC236}">
                <a16:creationId xmlns:a16="http://schemas.microsoft.com/office/drawing/2014/main" id="{6C31D7B5-709D-1601-D322-64E9A4B02CC6}"/>
              </a:ext>
            </a:extLst>
          </p:cNvPr>
          <p:cNvSpPr txBox="1"/>
          <p:nvPr/>
        </p:nvSpPr>
        <p:spPr>
          <a:xfrm>
            <a:off x="73152" y="162222"/>
            <a:ext cx="9354312" cy="769441"/>
          </a:xfrm>
          <a:prstGeom prst="rect">
            <a:avLst/>
          </a:prstGeom>
          <a:noFill/>
        </p:spPr>
        <p:txBody>
          <a:bodyPr wrap="square" rtlCol="0">
            <a:spAutoFit/>
          </a:bodyPr>
          <a:lstStyle/>
          <a:p>
            <a:r>
              <a:rPr lang="en-US" sz="4400" dirty="0">
                <a:solidFill>
                  <a:schemeClr val="bg1"/>
                </a:solidFill>
                <a:latin typeface="Outfit" pitchFamily="2" charset="0"/>
              </a:rPr>
              <a:t>Basic Tokens with Styling</a:t>
            </a:r>
            <a:endParaRPr lang="en-NZ" sz="4400" dirty="0">
              <a:solidFill>
                <a:schemeClr val="bg1"/>
              </a:solidFill>
              <a:latin typeface="Outfit" pitchFamily="2" charset="0"/>
            </a:endParaRPr>
          </a:p>
        </p:txBody>
      </p:sp>
      <p:sp>
        <p:nvSpPr>
          <p:cNvPr id="8" name="TextBox 7">
            <a:extLst>
              <a:ext uri="{FF2B5EF4-FFF2-40B4-BE49-F238E27FC236}">
                <a16:creationId xmlns:a16="http://schemas.microsoft.com/office/drawing/2014/main" id="{BB0E7143-6932-E982-EB87-186D6CBDD14A}"/>
              </a:ext>
            </a:extLst>
          </p:cNvPr>
          <p:cNvSpPr txBox="1"/>
          <p:nvPr/>
        </p:nvSpPr>
        <p:spPr>
          <a:xfrm>
            <a:off x="73152" y="3228047"/>
            <a:ext cx="11292840" cy="769441"/>
          </a:xfrm>
          <a:prstGeom prst="rect">
            <a:avLst/>
          </a:prstGeom>
          <a:noFill/>
        </p:spPr>
        <p:txBody>
          <a:bodyPr wrap="square" rtlCol="0">
            <a:spAutoFit/>
          </a:bodyPr>
          <a:lstStyle/>
          <a:p>
            <a:r>
              <a:rPr lang="en-US" sz="4400" dirty="0">
                <a:solidFill>
                  <a:schemeClr val="bg1"/>
                </a:solidFill>
                <a:latin typeface="Outfit" pitchFamily="2" charset="0"/>
              </a:rPr>
              <a:t>Basic Tokens with Formatting</a:t>
            </a:r>
            <a:endParaRPr lang="en-NZ" sz="4400" dirty="0">
              <a:solidFill>
                <a:schemeClr val="bg1"/>
              </a:solidFill>
              <a:latin typeface="Outfit" pitchFamily="2" charset="0"/>
            </a:endParaRPr>
          </a:p>
        </p:txBody>
      </p:sp>
      <p:sp>
        <p:nvSpPr>
          <p:cNvPr id="9" name="Subtitle 2">
            <a:extLst>
              <a:ext uri="{FF2B5EF4-FFF2-40B4-BE49-F238E27FC236}">
                <a16:creationId xmlns:a16="http://schemas.microsoft.com/office/drawing/2014/main" id="{D15ACC2B-DDA0-7C5F-7063-E20C638217A4}"/>
              </a:ext>
            </a:extLst>
          </p:cNvPr>
          <p:cNvSpPr txBox="1">
            <a:spLocks/>
          </p:cNvSpPr>
          <p:nvPr/>
        </p:nvSpPr>
        <p:spPr>
          <a:xfrm>
            <a:off x="225552" y="1101505"/>
            <a:ext cx="9988296" cy="172399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15000"/>
              </a:lnSpc>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name: Contract Renewal</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a:r>
          </a:p>
          <a:p>
            <a:pPr algn="l">
              <a:lnSpc>
                <a:spcPct val="115000"/>
              </a:lnSpc>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name in bold: </a:t>
            </a:r>
            <a:r>
              <a:rPr lang="en-US" sz="2000" b="1" dirty="0">
                <a:solidFill>
                  <a:schemeClr val="bg1"/>
                </a:solidFill>
                <a:effectLst/>
                <a:latin typeface="Outfit" pitchFamily="2" charset="0"/>
                <a:ea typeface="Aptos" panose="020B0004020202020204" pitchFamily="34" charset="0"/>
                <a:cs typeface="Times New Roman" panose="02020603050405020304" pitchFamily="18" charset="0"/>
              </a:rPr>
              <a:t>Contract Renewal</a:t>
            </a:r>
            <a:r>
              <a:rPr lang="en-US" sz="2000" b="1"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b="1" dirty="0">
                <a:solidFill>
                  <a:schemeClr val="bg1"/>
                </a:solidFill>
                <a:effectLst/>
                <a:latin typeface="Outfit" pitchFamily="2" charset="0"/>
                <a:ea typeface="Aptos" panose="020B0004020202020204" pitchFamily="34" charset="0"/>
                <a:cs typeface="Times New Roman" panose="02020603050405020304" pitchFamily="18" charset="0"/>
              </a:rPr>
              <a:t/>
            </a:r>
            <a:endParaRPr lang="en-US" sz="2000" b="1" dirty="0">
              <a:solidFill>
                <a:schemeClr val="bg1"/>
              </a:solidFill>
              <a:latin typeface="Outfit" pitchFamily="2" charset="0"/>
              <a:ea typeface="Aptos" panose="020B0004020202020204" pitchFamily="34" charset="0"/>
              <a:cs typeface="Times New Roman" panose="02020603050405020304" pitchFamily="18" charset="0"/>
            </a:endParaRPr>
          </a:p>
          <a:p>
            <a:pPr algn="l">
              <a:lnSpc>
                <a:spcPct val="115000"/>
              </a:lnSpc>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name in bold upper case: </a:t>
            </a:r>
            <a:r>
              <a:rPr lang="en-US" sz="2000" b="1" dirty="0">
                <a:solidFill>
                  <a:schemeClr val="bg1"/>
                </a:solidFill>
                <a:effectLst/>
                <a:latin typeface="Outfit" pitchFamily="2" charset="0"/>
                <a:ea typeface="Aptos" panose="020B0004020202020204" pitchFamily="34" charset="0"/>
                <a:cs typeface="Times New Roman" panose="02020603050405020304" pitchFamily="18" charset="0"/>
              </a:rPr>
              <a:t>CONTRACT RENEWAL</a:t>
            </a:r>
            <a:r>
              <a:rPr lang="en-US" sz="2000" b="1"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b="1" dirty="0">
                <a:solidFill>
                  <a:schemeClr val="bg1"/>
                </a:solidFill>
                <a:effectLst/>
                <a:latin typeface="Outfit" pitchFamily="2" charset="0"/>
                <a:ea typeface="Aptos" panose="020B0004020202020204" pitchFamily="34" charset="0"/>
                <a:cs typeface="Times New Roman" panose="02020603050405020304" pitchFamily="18" charset="0"/>
              </a:rPr>
              <a:t/>
            </a:r>
            <a:endParaRPr lang="en-NZ" sz="2000" dirty="0">
              <a:solidFill>
                <a:schemeClr val="bg1"/>
              </a:solidFill>
              <a:latin typeface="Outfit" pitchFamily="2" charset="0"/>
            </a:endParaRPr>
          </a:p>
        </p:txBody>
      </p:sp>
    </p:spTree>
    <p:extLst>
      <p:ext uri="{BB962C8B-B14F-4D97-AF65-F5344CB8AC3E}">
        <p14:creationId xmlns:p14="http://schemas.microsoft.com/office/powerpoint/2010/main" val="418283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2705BB19-4E4B-F50A-9022-FBDD014565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D1BA25-3463-A355-7907-EC4D61706703}"/>
              </a:ext>
            </a:extLst>
          </p:cNvPr>
          <p:cNvSpPr>
            <a:spLocks noGrp="1"/>
          </p:cNvSpPr>
          <p:nvPr>
            <p:ph type="title"/>
          </p:nvPr>
        </p:nvSpPr>
        <p:spPr/>
        <p:txBody>
          <a:bodyPr/>
          <a:lstStyle/>
          <a:p>
            <a:r>
              <a:rPr lang="en-US" dirty="0">
                <a:solidFill>
                  <a:schemeClr val="bg1"/>
                </a:solidFill>
                <a:latin typeface="Outfit" pitchFamily="2" charset="0"/>
              </a:rPr>
              <a:t>Basic Tokens in text boxes</a:t>
            </a:r>
            <a:endParaRPr lang="en-NZ" dirty="0">
              <a:solidFill>
                <a:schemeClr val="bg1"/>
              </a:solidFill>
              <a:latin typeface="Outfit" pitchFamily="2" charset="0"/>
            </a:endParaRPr>
          </a:p>
        </p:txBody>
      </p:sp>
      <p:sp>
        <p:nvSpPr>
          <p:cNvPr id="4" name="TextBox 3">
            <a:extLst>
              <a:ext uri="{FF2B5EF4-FFF2-40B4-BE49-F238E27FC236}">
                <a16:creationId xmlns:a16="http://schemas.microsoft.com/office/drawing/2014/main" id="{25E94CF4-31AA-BE84-537D-262F3BE3FEC0}"/>
              </a:ext>
            </a:extLst>
          </p:cNvPr>
          <p:cNvSpPr txBox="1"/>
          <p:nvPr/>
        </p:nvSpPr>
        <p:spPr>
          <a:xfrm>
            <a:off x="988291" y="1450109"/>
            <a:ext cx="5181600" cy="2862322"/>
          </a:xfrm>
          <a:prstGeom prst="rect">
            <a:avLst/>
          </a:prstGeom>
          <a:noFill/>
          <a:ln>
            <a:solidFill>
              <a:schemeClr val="bg1"/>
            </a:solidFill>
          </a:ln>
        </p:spPr>
        <p:txBody>
          <a:bodyPr wrap="square" rtlCol="0">
            <a:spAutoFit/>
          </a:bodyPr>
          <a:lstStyle/>
          <a:p>
            <a:pPr>
              <a:spcBef>
                <a:spcPts val="1000"/>
              </a:spcBef>
              <a:spcAft>
                <a:spcPts val="800"/>
              </a:spcAft>
            </a:pPr>
            <a:r>
              <a:rPr lang="en-US" sz="2000" dirty="0">
                <a:solidFill>
                  <a:schemeClr val="bg1"/>
                </a:solidFill>
                <a:latin typeface="Outfit" pitchFamily="2" charset="0"/>
              </a:rPr>
              <a:t>Deal Amount </a:t>
            </a:r>
          </a:p>
          <a:p>
            <a:pPr>
              <a:spcBef>
                <a:spcPts val="1000"/>
              </a:spcBef>
              <a:spcAft>
                <a:spcPts val="800"/>
              </a:spcAft>
            </a:pPr>
            <a:r>
              <a:rPr lang="en-US" sz="2000" dirty="0">
                <a:solidFill>
                  <a:schemeClr val="bg1"/>
                </a:solidFill>
                <a:latin typeface="Outfit" pitchFamily="2" charset="0"/>
              </a:rPr>
              <a:t>1200</a:t>
            </a:r>
            <a:r>
              <a:rPr lang="en-US" sz="2000" dirty="0" err="1">
                <a:solidFill>
                  <a:schemeClr val="bg1"/>
                </a:solidFill>
                <a:latin typeface="Outfit" pitchFamily="2" charset="0"/>
              </a:rPr>
              <a:t/>
            </a:r>
            <a:r>
              <a:rPr lang="en-US" sz="2000" dirty="0">
                <a:solidFill>
                  <a:schemeClr val="bg1"/>
                </a:solidFill>
                <a:latin typeface="Outfit" pitchFamily="2" charset="0"/>
              </a:rPr>
              <a:t/>
            </a:r>
          </a:p>
          <a:p>
            <a:pPr>
              <a:spcBef>
                <a:spcPts val="1000"/>
              </a:spcBef>
              <a:spcAft>
                <a:spcPts val="800"/>
              </a:spcAft>
            </a:pPr>
            <a:r>
              <a:rPr lang="en-US" sz="2000" dirty="0">
                <a:solidFill>
                  <a:schemeClr val="bg1"/>
                </a:solidFill>
                <a:latin typeface="Outfit" pitchFamily="2" charset="0"/>
              </a:rPr>
              <a:t>Deal Beginning Date: 18 August 2024</a:t>
            </a:r>
            <a:r>
              <a:rPr lang="en-US" sz="2000" dirty="0" err="1">
                <a:solidFill>
                  <a:schemeClr val="bg1"/>
                </a:solidFill>
                <a:latin typeface="Outfit" pitchFamily="2" charset="0"/>
              </a:rPr>
              <a:t/>
            </a:r>
            <a:r>
              <a:rPr lang="en-US" sz="2000" dirty="0">
                <a:solidFill>
                  <a:schemeClr val="bg1"/>
                </a:solidFill>
                <a:latin typeface="Outfit" pitchFamily="2" charset="0"/>
              </a:rPr>
              <a:t/>
            </a:r>
          </a:p>
          <a:p>
            <a:pPr>
              <a:spcBef>
                <a:spcPts val="1000"/>
              </a:spcBef>
              <a:spcAft>
                <a:spcPts val="800"/>
              </a:spcAft>
            </a:pPr>
            <a:r>
              <a:rPr lang="en-US" sz="2000" dirty="0">
                <a:solidFill>
                  <a:schemeClr val="bg1"/>
                </a:solidFill>
                <a:latin typeface="Outfit" pitchFamily="2" charset="0"/>
              </a:rPr>
              <a:t>Deal Name</a:t>
            </a:r>
          </a:p>
          <a:p>
            <a:pPr>
              <a:spcBef>
                <a:spcPts val="1000"/>
              </a:spcBef>
              <a:spcAft>
                <a:spcPts val="800"/>
              </a:spcAft>
            </a:pPr>
            <a:r>
              <a:rPr lang="en-US" sz="2000" dirty="0">
                <a:solidFill>
                  <a:schemeClr val="bg1"/>
                </a:solidFill>
                <a:latin typeface="Outfit" pitchFamily="2" charset="0"/>
              </a:rPr>
              <a:t>Contract Renewal</a:t>
            </a:r>
            <a:r>
              <a:rPr lang="en-US" sz="2000" dirty="0" err="1">
                <a:solidFill>
                  <a:schemeClr val="bg1"/>
                </a:solidFill>
                <a:latin typeface="Outfit" pitchFamily="2" charset="0"/>
              </a:rPr>
              <a:t/>
            </a:r>
            <a:r>
              <a:rPr lang="en-US" sz="2000" dirty="0">
                <a:solidFill>
                  <a:schemeClr val="bg1"/>
                </a:solidFill>
                <a:latin typeface="Outfit" pitchFamily="2" charset="0"/>
              </a:rPr>
              <a:t/>
            </a:r>
            <a:endParaRPr lang="en-NZ" sz="2000" dirty="0">
              <a:solidFill>
                <a:schemeClr val="bg1"/>
              </a:solidFill>
              <a:latin typeface="Outfit" pitchFamily="2" charset="0"/>
            </a:endParaRPr>
          </a:p>
        </p:txBody>
      </p:sp>
      <p:pic>
        <p:nvPicPr>
          <p:cNvPr id="5" name="Picture 4" descr="A logo with white text&#10;&#10;AI-generated content may be incorrect.">
            <a:extLst>
              <a:ext uri="{FF2B5EF4-FFF2-40B4-BE49-F238E27FC236}">
                <a16:creationId xmlns:a16="http://schemas.microsoft.com/office/drawing/2014/main" id="{1B3D935D-D6AB-C349-041B-F8F07CBA1E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5D8870CB-2D85-74EF-6D5D-9C037F6635D7}"/>
              </a:ext>
            </a:extLst>
          </p:cNvPr>
          <p:cNvSpPr txBox="1"/>
          <p:nvPr/>
        </p:nvSpPr>
        <p:spPr>
          <a:xfrm>
            <a:off x="6373091" y="1450109"/>
            <a:ext cx="3232727" cy="2862322"/>
          </a:xfrm>
          <a:prstGeom prst="rect">
            <a:avLst/>
          </a:prstGeom>
          <a:noFill/>
        </p:spPr>
        <p:txBody>
          <a:bodyPr wrap="square" rtlCol="0">
            <a:spAutoFit/>
          </a:bodyPr>
          <a:lstStyle/>
          <a:p>
            <a:r>
              <a:rPr lang="en-US" sz="2000" dirty="0">
                <a:solidFill>
                  <a:schemeClr val="bg1"/>
                </a:solidFill>
                <a:latin typeface="Outfit" pitchFamily="2" charset="0"/>
              </a:rPr>
              <a:t>Deal Amount </a:t>
            </a:r>
          </a:p>
          <a:p>
            <a:r>
              <a:rPr lang="en-US" sz="2000" dirty="0">
                <a:solidFill>
                  <a:schemeClr val="bg1"/>
                </a:solidFill>
                <a:latin typeface="Outfit" pitchFamily="2" charset="0"/>
              </a:rPr>
              <a:t>1200</a:t>
            </a:r>
            <a:r>
              <a:rPr lang="en-US" sz="2000" dirty="0" err="1">
                <a:solidFill>
                  <a:schemeClr val="bg1"/>
                </a:solidFill>
                <a:latin typeface="Outfit" pitchFamily="2" charset="0"/>
              </a:rPr>
              <a:t/>
            </a:r>
            <a:r>
              <a:rPr lang="en-US" sz="2000" dirty="0">
                <a:solidFill>
                  <a:schemeClr val="bg1"/>
                </a:solidFill>
                <a:latin typeface="Outfit" pitchFamily="2" charset="0"/>
              </a:rPr>
              <a:t/>
            </a:r>
          </a:p>
          <a:p>
            <a:endParaRPr lang="en-US" sz="2000" dirty="0">
              <a:solidFill>
                <a:schemeClr val="bg1"/>
              </a:solidFill>
              <a:latin typeface="Outfit" pitchFamily="2" charset="0"/>
            </a:endParaRPr>
          </a:p>
          <a:p>
            <a:r>
              <a:rPr lang="en-US" sz="2000" dirty="0">
                <a:solidFill>
                  <a:schemeClr val="bg1"/>
                </a:solidFill>
                <a:latin typeface="Outfit" pitchFamily="2" charset="0"/>
              </a:rPr>
              <a:t>Deal Begin Date: 18 August 2024</a:t>
            </a:r>
            <a:r>
              <a:rPr lang="en-US" sz="2000" dirty="0" err="1">
                <a:solidFill>
                  <a:schemeClr val="bg1"/>
                </a:solidFill>
                <a:latin typeface="Outfit" pitchFamily="2" charset="0"/>
              </a:rPr>
              <a:t/>
            </a:r>
            <a:r>
              <a:rPr lang="en-US" sz="2000" dirty="0">
                <a:solidFill>
                  <a:schemeClr val="bg1"/>
                </a:solidFill>
                <a:latin typeface="Outfit" pitchFamily="2" charset="0"/>
              </a:rPr>
              <a:t/>
            </a:r>
          </a:p>
          <a:p>
            <a:endParaRPr lang="en-US" sz="2000" dirty="0">
              <a:solidFill>
                <a:schemeClr val="bg1"/>
              </a:solidFill>
              <a:latin typeface="Outfit" pitchFamily="2" charset="0"/>
            </a:endParaRPr>
          </a:p>
          <a:p>
            <a:r>
              <a:rPr lang="en-US" sz="2000" dirty="0">
                <a:solidFill>
                  <a:schemeClr val="bg1"/>
                </a:solidFill>
                <a:latin typeface="Outfit" pitchFamily="2" charset="0"/>
              </a:rPr>
              <a:t>Deal Name</a:t>
            </a:r>
          </a:p>
          <a:p>
            <a:r>
              <a:rPr lang="en-US" sz="2000" dirty="0">
                <a:solidFill>
                  <a:schemeClr val="bg1"/>
                </a:solidFill>
                <a:latin typeface="Outfit" pitchFamily="2" charset="0"/>
              </a:rPr>
              <a:t>Contract Renewal</a:t>
            </a:r>
            <a:r>
              <a:rPr lang="en-US" sz="2000" dirty="0" err="1">
                <a:solidFill>
                  <a:schemeClr val="bg1"/>
                </a:solidFill>
                <a:latin typeface="Outfit" pitchFamily="2" charset="0"/>
              </a:rPr>
              <a:t/>
            </a:r>
            <a:r>
              <a:rPr lang="en-US" sz="2000" dirty="0">
                <a:solidFill>
                  <a:schemeClr val="bg1"/>
                </a:solidFill>
                <a:latin typeface="Outfit" pitchFamily="2" charset="0"/>
              </a:rPr>
              <a:t/>
            </a:r>
            <a:endParaRPr lang="en-NZ" sz="2000" dirty="0">
              <a:solidFill>
                <a:schemeClr val="bg1"/>
              </a:solidFill>
              <a:latin typeface="Outfit" pitchFamily="2" charset="0"/>
            </a:endParaRPr>
          </a:p>
        </p:txBody>
      </p:sp>
    </p:spTree>
    <p:extLst>
      <p:ext uri="{BB962C8B-B14F-4D97-AF65-F5344CB8AC3E}">
        <p14:creationId xmlns:p14="http://schemas.microsoft.com/office/powerpoint/2010/main" val="3357195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38F72212-B70E-D8E7-BE37-4032CAFBCF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7AAB22-F255-734D-53D2-DC9787BA6732}"/>
              </a:ext>
            </a:extLst>
          </p:cNvPr>
          <p:cNvSpPr>
            <a:spLocks noGrp="1"/>
          </p:cNvSpPr>
          <p:nvPr>
            <p:ph type="ctrTitle"/>
          </p:nvPr>
        </p:nvSpPr>
        <p:spPr>
          <a:xfrm>
            <a:off x="199528" y="203929"/>
            <a:ext cx="8156448" cy="821627"/>
          </a:xfrm>
        </p:spPr>
        <p:txBody>
          <a:bodyPr>
            <a:normAutofit fontScale="90000"/>
          </a:bodyPr>
          <a:lstStyle/>
          <a:p>
            <a:r>
              <a:rPr lang="en-US" dirty="0">
                <a:solidFill>
                  <a:schemeClr val="bg1"/>
                </a:solidFill>
                <a:latin typeface="Outfit" pitchFamily="2" charset="0"/>
              </a:rPr>
              <a:t>Get Associated Objects</a:t>
            </a:r>
            <a:endParaRPr lang="en-NZ"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BE9F0C35-A964-2418-21E8-95E268D472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9EECB795-94F6-7624-0885-C975E5BFB82C}"/>
              </a:ext>
            </a:extLst>
          </p:cNvPr>
          <p:cNvSpPr txBox="1"/>
          <p:nvPr/>
        </p:nvSpPr>
        <p:spPr>
          <a:xfrm>
            <a:off x="804672" y="1025556"/>
            <a:ext cx="10981944" cy="3135217"/>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Get singular version</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Arial" panose="020B0604020202020204" pitchFamily="34" charset="0"/>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The code gets the </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first contact associated with the deal</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and returns their </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first name</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Someone</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buNone/>
            </a:pPr>
            <a:br>
              <a:rPr lang="en-NZ" sz="1800" dirty="0">
                <a:effectLst/>
                <a:latin typeface="Aptos" panose="020B0004020202020204" pitchFamily="34" charset="0"/>
                <a:ea typeface="Aptos" panose="020B0004020202020204" pitchFamily="34" charset="0"/>
                <a:cs typeface="Times New Roman" panose="02020603050405020304" pitchFamily="18" charset="0"/>
              </a:rPr>
            </a:br>
            <a:endParaRPr lang="en-US"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SzPts val="1000"/>
              <a:tabLst>
                <a:tab pos="457200" algn="l"/>
              </a:tabLst>
            </a:pPr>
            <a:endParaRPr lang="en-NZ" sz="18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lvl="0">
              <a:lnSpc>
                <a:spcPct val="115000"/>
              </a:lnSpc>
              <a:spcAft>
                <a:spcPts val="800"/>
              </a:spcAft>
              <a:buSzPts val="1000"/>
              <a:tabLst>
                <a:tab pos="457200" algn="l"/>
              </a:tabLst>
            </a:pPr>
            <a:endParaRPr lang="en-NZ"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endParaRPr lang="en-NZ" dirty="0"/>
          </a:p>
        </p:txBody>
      </p:sp>
    </p:spTree>
    <p:extLst>
      <p:ext uri="{BB962C8B-B14F-4D97-AF65-F5344CB8AC3E}">
        <p14:creationId xmlns:p14="http://schemas.microsoft.com/office/powerpoint/2010/main" val="3243610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47BE703C-DDA6-B84B-580D-A30642CB6C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8687F0-25A0-9921-4A20-180ADEB38A71}"/>
              </a:ext>
            </a:extLst>
          </p:cNvPr>
          <p:cNvSpPr>
            <a:spLocks noGrp="1"/>
          </p:cNvSpPr>
          <p:nvPr>
            <p:ph type="ctrTitle"/>
          </p:nvPr>
        </p:nvSpPr>
        <p:spPr>
          <a:xfrm>
            <a:off x="199528" y="203929"/>
            <a:ext cx="8156448" cy="821627"/>
          </a:xfrm>
        </p:spPr>
        <p:txBody>
          <a:bodyPr>
            <a:normAutofit fontScale="90000"/>
          </a:bodyPr>
          <a:lstStyle/>
          <a:p>
            <a:r>
              <a:rPr lang="en-US" dirty="0">
                <a:solidFill>
                  <a:schemeClr val="bg1"/>
                </a:solidFill>
                <a:latin typeface="Outfit" pitchFamily="2" charset="0"/>
              </a:rPr>
              <a:t>Get Associated Objects</a:t>
            </a:r>
            <a:endParaRPr lang="en-NZ"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0A9CECCD-FDBA-3BAF-8EDB-1AC2FB0F11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7D1BE4BE-CDE1-D079-39ED-B151A18B0BFB}"/>
              </a:ext>
            </a:extLst>
          </p:cNvPr>
          <p:cNvSpPr txBox="1"/>
          <p:nvPr/>
        </p:nvSpPr>
        <p:spPr>
          <a:xfrm>
            <a:off x="605028" y="936490"/>
            <a:ext cx="10981944" cy="2678682"/>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For loop version</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285750" lvl="0" indent="-285750">
              <a:lnSpc>
                <a:spcPct val="115000"/>
              </a:lnSpc>
              <a:spcAft>
                <a:spcPts val="800"/>
              </a:spcAft>
              <a:buFont typeface="Arial" panose="020B0604020202020204" pitchFamily="34" charset="0"/>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For every contact associated with the current deal, show their first name and email address</a:t>
            </a:r>
          </a:p>
          <a:p>
            <a:pPr>
              <a:buNone/>
            </a:pPr>
            <a:br>
              <a:rPr lang="en-NZ" sz="1800" dirty="0">
                <a:effectLst/>
                <a:latin typeface="Aptos" panose="020B0004020202020204" pitchFamily="34" charset="0"/>
                <a:ea typeface="Aptos" panose="020B0004020202020204" pitchFamily="34" charset="0"/>
                <a:cs typeface="Times New Roman" panose="02020603050405020304" pitchFamily="18" charset="0"/>
              </a:rPr>
            </a:br>
            <a:endParaRPr lang="en-US"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SzPts val="1000"/>
              <a:tabLst>
                <a:tab pos="457200" algn="l"/>
              </a:tabLst>
            </a:pPr>
            <a:endParaRPr lang="en-NZ" sz="18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lvl="0">
              <a:lnSpc>
                <a:spcPct val="115000"/>
              </a:lnSpc>
              <a:spcAft>
                <a:spcPts val="800"/>
              </a:spcAft>
              <a:buSzPts val="1000"/>
              <a:tabLst>
                <a:tab pos="457200" algn="l"/>
              </a:tabLst>
            </a:pPr>
            <a:endParaRPr lang="en-NZ"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endParaRPr lang="en-NZ" dirty="0"/>
          </a:p>
        </p:txBody>
      </p:sp>
      <p:graphicFrame>
        <p:nvGraphicFramePr>
          <p:cNvPr id="4" name="Table 3">
            <a:extLst>
              <a:ext uri="{FF2B5EF4-FFF2-40B4-BE49-F238E27FC236}">
                <a16:creationId xmlns:a16="http://schemas.microsoft.com/office/drawing/2014/main" id="{EABE1CFD-3E78-822C-9F86-AD714F3375AA}"/>
              </a:ext>
            </a:extLst>
          </p:cNvPr>
          <p:cNvGraphicFramePr>
            <a:graphicFrameLocks noGrp="1"/>
          </p:cNvGraphicFramePr>
          <p:nvPr>
            <p:extLst>
              <p:ext uri="{D42A27DB-BD31-4B8C-83A1-F6EECF244321}">
                <p14:modId xmlns:p14="http://schemas.microsoft.com/office/powerpoint/2010/main" val="2813744735"/>
              </p:ext>
            </p:extLst>
          </p:nvPr>
        </p:nvGraphicFramePr>
        <p:xfrm>
          <a:off x="804672" y="2660587"/>
          <a:ext cx="6121422" cy="919191"/>
        </p:xfrm>
        <a:graphic>
          <a:graphicData uri="http://schemas.openxmlformats.org/drawingml/2006/table">
            <a:tbl>
              <a:tblPr firstRow="1" firstCol="1" bandRow="1">
                <a:tableStyleId>{5C22544A-7EE6-4342-B048-85BDC9FD1C3A}</a:tableStyleId>
              </a:tblPr>
              <a:tblGrid>
                <a:gridCol w="2980595">
                  <a:extLst>
                    <a:ext uri="{9D8B030D-6E8A-4147-A177-3AD203B41FA5}">
                      <a16:colId xmlns:a16="http://schemas.microsoft.com/office/drawing/2014/main" val="2891675965"/>
                    </a:ext>
                  </a:extLst>
                </a:gridCol>
                <a:gridCol w="3140827">
                  <a:extLst>
                    <a:ext uri="{9D8B030D-6E8A-4147-A177-3AD203B41FA5}">
                      <a16:colId xmlns:a16="http://schemas.microsoft.com/office/drawing/2014/main" val="1533538998"/>
                    </a:ext>
                  </a:extLst>
                </a:gridCol>
              </a:tblGrid>
              <a:tr h="306397">
                <a:tc>
                  <a:txBody>
                    <a:bodyPr/>
                    <a:lstStyle/>
                    <a:p>
                      <a:pPr>
                        <a:lnSpc>
                          <a:spcPct val="115000"/>
                        </a:lnSpc>
                        <a:spcAft>
                          <a:spcPts val="800"/>
                        </a:spcAft>
                        <a:buNone/>
                      </a:pPr>
                      <a:r>
                        <a:rPr lang="en-NZ" sz="1200" kern="100">
                          <a:effectLst/>
                        </a:rPr>
                        <a:t>First Name</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a:effectLst/>
                        </a:rPr>
                        <a:t>Email</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69611653"/>
                  </a:ext>
                </a:extLst>
              </a:tr>
              <a:tr h="306397">
                <a:tc>
                  <a:txBody>
                    <a:bodyPr/>
                    <a:lstStyle/>
                    <a:p>
                      <a:pPr>
                        <a:lnSpc>
                          <a:spcPct val="115000"/>
                        </a:lnSpc>
                        <a:spcAft>
                          <a:spcPts val="800"/>
                        </a:spcAft>
                        <a:buNone/>
                      </a:pPr>
                      <a:r>
                        <a:rPr lang="en-NZ" sz="1200" kern="100">
                          <a:effectLst/>
                        </a:rPr>
                        <a:t>John</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dirty="0">
                          <a:effectLst/>
                        </a:rPr>
                        <a:t>newnic12@gmail.com</a:t>
                      </a:r>
                      <a:r>
                        <a:rPr lang="en-NZ" sz="1200" kern="100" dirty="0" err="1">
                          <a:effectLst/>
                        </a:rPr>
                        <a:t/>
                      </a:r>
                      <a:r>
                        <a:rPr lang="en-NZ" sz="1200" kern="100" dirty="0">
                          <a:effectLst/>
                        </a:rPr>
                        <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38789977"/>
                  </a:ext>
                </a:extLst>
              </a:tr>
              <a:tr h="306397">
                <a:tc>
                  <a:txBody>
                    <a:bodyPr/>
                    <a:lstStyle/>
                    <a:p>
                      <a:pPr>
                        <a:lnSpc>
                          <a:spcPct val="115000"/>
                        </a:lnSpc>
                        <a:spcAft>
                          <a:spcPts val="800"/>
                        </a:spcAft>
                        <a:buNone/>
                      </a:pPr>
                      <a:r>
                        <a:rPr lang="en-NZ" sz="1200" kern="100">
                          <a:effectLst/>
                        </a:rPr>
                        <a:t>Someone</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dirty="0">
                          <a:effectLst/>
                        </a:rPr>
                        <a:t>test123@gmail.com</a:t>
                      </a:r>
                      <a:r>
                        <a:rPr lang="en-NZ" sz="1200" kern="100" dirty="0" err="1">
                          <a:effectLst/>
                        </a:rPr>
                        <a:t/>
                      </a:r>
                      <a:r>
                        <a:rPr lang="en-NZ" sz="1200" kern="100" dirty="0">
                          <a:effectLst/>
                        </a:rPr>
                        <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38789977"/>
                  </a:ext>
                </a:extLst>
              </a:tr>
            </a:tbl>
          </a:graphicData>
        </a:graphic>
      </p:graphicFrame>
    </p:spTree>
    <p:extLst>
      <p:ext uri="{BB962C8B-B14F-4D97-AF65-F5344CB8AC3E}">
        <p14:creationId xmlns:p14="http://schemas.microsoft.com/office/powerpoint/2010/main" val="193837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51A95CB1-C248-AE60-D796-2AD8EA4592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450AD6-A4BE-649D-E051-742AC2238E41}"/>
              </a:ext>
            </a:extLst>
          </p:cNvPr>
          <p:cNvSpPr>
            <a:spLocks noGrp="1"/>
          </p:cNvSpPr>
          <p:nvPr>
            <p:ph type="ctrTitle"/>
          </p:nvPr>
        </p:nvSpPr>
        <p:spPr>
          <a:xfrm>
            <a:off x="199528" y="203929"/>
            <a:ext cx="8156448" cy="821627"/>
          </a:xfrm>
        </p:spPr>
        <p:txBody>
          <a:bodyPr>
            <a:normAutofit fontScale="90000"/>
          </a:bodyPr>
          <a:lstStyle/>
          <a:p>
            <a:r>
              <a:rPr lang="en-US" dirty="0">
                <a:solidFill>
                  <a:schemeClr val="bg1"/>
                </a:solidFill>
                <a:latin typeface="Outfit" pitchFamily="2" charset="0"/>
              </a:rPr>
              <a:t>Get Associated Objects</a:t>
            </a:r>
            <a:endParaRPr lang="en-NZ"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E59BAA2E-3F9A-DB5C-5028-196BEC09E2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E5662DAE-F90E-B7C3-5139-8998300F818E}"/>
              </a:ext>
            </a:extLst>
          </p:cNvPr>
          <p:cNvSpPr txBox="1"/>
          <p:nvPr/>
        </p:nvSpPr>
        <p:spPr>
          <a:xfrm>
            <a:off x="822960" y="1270777"/>
            <a:ext cx="10981944" cy="877804"/>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For loop version with images</a:t>
            </a:r>
          </a:p>
          <a:p>
            <a:pPr marL="342900" indent="-342900">
              <a:lnSpc>
                <a:spcPct val="115000"/>
              </a:lnSpc>
              <a:spcAft>
                <a:spcPts val="800"/>
              </a:spcAft>
              <a:buFont typeface="Arial" panose="020B0604020202020204" pitchFamily="34" charset="0"/>
              <a:buChar char="•"/>
            </a:pPr>
            <a:r>
              <a:rPr lang="en-NZ" sz="2000" kern="100" dirty="0">
                <a:solidFill>
                  <a:schemeClr val="bg1"/>
                </a:solidFill>
                <a:latin typeface="Outfit" pitchFamily="2" charset="0"/>
                <a:ea typeface="Aptos" panose="020B0004020202020204" pitchFamily="34" charset="0"/>
                <a:cs typeface="Times New Roman" panose="02020603050405020304" pitchFamily="18" charset="0"/>
              </a:rPr>
              <a:t>Loop version with images is not currently supported on Microsoft PowerPoint </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610824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1E34AEA9-ED59-D572-1C3E-910447831B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722B97-1D4F-DC3A-4124-179F7C415DCA}"/>
              </a:ext>
            </a:extLst>
          </p:cNvPr>
          <p:cNvSpPr>
            <a:spLocks noGrp="1"/>
          </p:cNvSpPr>
          <p:nvPr>
            <p:ph type="ctrTitle"/>
          </p:nvPr>
        </p:nvSpPr>
        <p:spPr>
          <a:xfrm>
            <a:off x="0" y="183974"/>
            <a:ext cx="8156448" cy="821627"/>
          </a:xfrm>
        </p:spPr>
        <p:txBody>
          <a:bodyPr>
            <a:normAutofit fontScale="90000"/>
          </a:bodyPr>
          <a:lstStyle/>
          <a:p>
            <a:r>
              <a:rPr lang="en-US" dirty="0">
                <a:solidFill>
                  <a:schemeClr val="bg1"/>
                </a:solidFill>
                <a:latin typeface="Outfit" pitchFamily="2" charset="0"/>
              </a:rPr>
              <a:t>Search By Unique IDs</a:t>
            </a:r>
            <a:endParaRPr lang="en-NZ"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8248B638-87C7-096C-42F1-611BEE91E9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859F640E-3F9C-9B4D-47ED-0247672BB42D}"/>
              </a:ext>
            </a:extLst>
          </p:cNvPr>
          <p:cNvSpPr txBox="1"/>
          <p:nvPr/>
        </p:nvSpPr>
        <p:spPr>
          <a:xfrm>
            <a:off x="768096" y="1005601"/>
            <a:ext cx="11068928" cy="2144818"/>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Get Singular Version </a:t>
            </a:r>
          </a:p>
          <a:p>
            <a:pPr marL="285750" lvl="0" indent="-285750">
              <a:lnSpc>
                <a:spcPct val="115000"/>
              </a:lnSpc>
              <a:spcAft>
                <a:spcPts val="800"/>
              </a:spcAft>
              <a:buFont typeface="Arial" panose="020B0604020202020204" pitchFamily="34" charset="0"/>
              <a:buChar char="•"/>
              <a:tabLst>
                <a:tab pos="457200" algn="l"/>
              </a:tabLs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shows the deal name of the with the HubSpot ID: 32226481156</a:t>
            </a:r>
          </a:p>
          <a:p>
            <a:pPr>
              <a:lnSpc>
                <a:spcPct val="115000"/>
              </a:lnSpc>
              <a:spcAft>
                <a:spcPts val="800"/>
              </a:spcAf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Search for the unique ID of and show me the deal name: Contract Renewal</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86595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5E9BC512-4273-E4C9-81BB-B4D61B04F9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A465D0-BEB9-665B-8FB2-2DC92A934793}"/>
              </a:ext>
            </a:extLst>
          </p:cNvPr>
          <p:cNvSpPr>
            <a:spLocks noGrp="1"/>
          </p:cNvSpPr>
          <p:nvPr>
            <p:ph type="ctrTitle"/>
          </p:nvPr>
        </p:nvSpPr>
        <p:spPr>
          <a:xfrm>
            <a:off x="0" y="183974"/>
            <a:ext cx="8156448" cy="821627"/>
          </a:xfrm>
        </p:spPr>
        <p:txBody>
          <a:bodyPr>
            <a:normAutofit fontScale="90000"/>
          </a:bodyPr>
          <a:lstStyle/>
          <a:p>
            <a:r>
              <a:rPr lang="en-US" dirty="0">
                <a:solidFill>
                  <a:schemeClr val="bg1"/>
                </a:solidFill>
                <a:latin typeface="Outfit" pitchFamily="2" charset="0"/>
              </a:rPr>
              <a:t>Search By Unique IDs</a:t>
            </a:r>
            <a:endParaRPr lang="en-NZ"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D2BF6CA2-5BD9-3035-DC58-740F6AB3BE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F913D88A-B4D6-6A77-7AC9-66CD1FD40938}"/>
              </a:ext>
            </a:extLst>
          </p:cNvPr>
          <p:cNvSpPr txBox="1"/>
          <p:nvPr/>
        </p:nvSpPr>
        <p:spPr>
          <a:xfrm>
            <a:off x="768096" y="1005601"/>
            <a:ext cx="11068928" cy="2955296"/>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For loop </a:t>
            </a:r>
            <a:r>
              <a:rPr lang="en-NZ" sz="2000" b="1" kern="100" dirty="0">
                <a:solidFill>
                  <a:schemeClr val="bg1"/>
                </a:solidFill>
                <a:latin typeface="Outfit" pitchFamily="2" charset="0"/>
                <a:ea typeface="Aptos" panose="020B0004020202020204" pitchFamily="34" charset="0"/>
                <a:cs typeface="Times New Roman" panose="02020603050405020304" pitchFamily="18" charset="0"/>
              </a:rPr>
              <a:t>v</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ersion </a:t>
            </a:r>
          </a:p>
          <a:p>
            <a:pPr marL="285750" indent="-285750">
              <a:lnSpc>
                <a:spcPct val="115000"/>
              </a:lnSpc>
              <a:spcAft>
                <a:spcPts val="800"/>
              </a:spcAft>
              <a:buFont typeface="Arial" panose="020B0604020202020204" pitchFamily="34" charset="0"/>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Loop through two specific deals, identified by their HubSpot object IDs (32226481156 and 35640046409), getting the deal name, deal amount and deal close date and store each one in the variable c for use inside the loop.</a:t>
            </a:r>
          </a:p>
          <a:p>
            <a:pPr marL="285750" indent="-285750">
              <a:lnSpc>
                <a:spcPct val="115000"/>
              </a:lnSpc>
              <a:spcAft>
                <a:spcPts val="800"/>
              </a:spcAft>
              <a:buFont typeface="Arial" panose="020B0604020202020204" pitchFamily="34" charset="0"/>
              <a:buChar char="•"/>
            </a:pP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marL="285750" indent="-285750">
              <a:lnSpc>
                <a:spcPct val="115000"/>
              </a:lnSpc>
              <a:spcAft>
                <a:spcPts val="800"/>
              </a:spcAft>
              <a:buFont typeface="Arial" panose="020B0604020202020204" pitchFamily="34" charset="0"/>
              <a:buChar char="•"/>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385CBD50-56E8-D7A7-E23F-A6D9B41D72F9}"/>
              </a:ext>
            </a:extLst>
          </p:cNvPr>
          <p:cNvGraphicFramePr>
            <a:graphicFrameLocks noGrp="1"/>
          </p:cNvGraphicFramePr>
          <p:nvPr>
            <p:extLst>
              <p:ext uri="{D42A27DB-BD31-4B8C-83A1-F6EECF244321}">
                <p14:modId xmlns:p14="http://schemas.microsoft.com/office/powerpoint/2010/main" val="2361705615"/>
              </p:ext>
            </p:extLst>
          </p:nvPr>
        </p:nvGraphicFramePr>
        <p:xfrm>
          <a:off x="1215644" y="3146657"/>
          <a:ext cx="5725160" cy="911606"/>
        </p:xfrm>
        <a:graphic>
          <a:graphicData uri="http://schemas.openxmlformats.org/drawingml/2006/table">
            <a:tbl>
              <a:tblPr firstRow="1" firstCol="1" bandRow="1">
                <a:tableStyleId>{5C22544A-7EE6-4342-B048-85BDC9FD1C3A}</a:tableStyleId>
              </a:tblPr>
              <a:tblGrid>
                <a:gridCol w="1908175">
                  <a:extLst>
                    <a:ext uri="{9D8B030D-6E8A-4147-A177-3AD203B41FA5}">
                      <a16:colId xmlns:a16="http://schemas.microsoft.com/office/drawing/2014/main" val="4060380424"/>
                    </a:ext>
                  </a:extLst>
                </a:gridCol>
                <a:gridCol w="1908175">
                  <a:extLst>
                    <a:ext uri="{9D8B030D-6E8A-4147-A177-3AD203B41FA5}">
                      <a16:colId xmlns:a16="http://schemas.microsoft.com/office/drawing/2014/main" val="484180341"/>
                    </a:ext>
                  </a:extLst>
                </a:gridCol>
                <a:gridCol w="1908810">
                  <a:extLst>
                    <a:ext uri="{9D8B030D-6E8A-4147-A177-3AD203B41FA5}">
                      <a16:colId xmlns:a16="http://schemas.microsoft.com/office/drawing/2014/main" val="410087001"/>
                    </a:ext>
                  </a:extLst>
                </a:gridCol>
              </a:tblGrid>
              <a:tr h="0">
                <a:tc>
                  <a:txBody>
                    <a:bodyPr/>
                    <a:lstStyle/>
                    <a:p>
                      <a:pPr>
                        <a:lnSpc>
                          <a:spcPct val="115000"/>
                        </a:lnSpc>
                        <a:spcAft>
                          <a:spcPts val="800"/>
                        </a:spcAft>
                        <a:buNone/>
                      </a:pPr>
                      <a:r>
                        <a:rPr lang="en-NZ" sz="1200" kern="100">
                          <a:effectLst/>
                        </a:rPr>
                        <a:t>Deal Name</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a:effectLst/>
                        </a:rPr>
                        <a:t>Deal Amount</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a:effectLst/>
                        </a:rPr>
                        <a:t>Deal Close date </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2874865"/>
                  </a:ext>
                </a:extLst>
              </a:tr>
              <a:tr h="0">
                <a:tc>
                  <a:txBody>
                    <a:bodyPr/>
                    <a:lstStyle/>
                    <a:p>
                      <a:pPr>
                        <a:lnSpc>
                          <a:spcPct val="115000"/>
                        </a:lnSpc>
                        <a:spcAft>
                          <a:spcPts val="800"/>
                        </a:spcAft>
                        <a:buNone/>
                      </a:pPr>
                      <a:r>
                        <a:rPr lang="en-NZ" sz="1200" kern="100">
                          <a:effectLst/>
                        </a:rPr>
                        <a:t>Contract Renewal</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a:effectLst/>
                        </a:rPr>
                        <a:t>1200</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dirty="0">
                          <a:effectLst/>
                        </a:rPr>
                        <a:t>12:21AM. 01 Dec 24</a:t>
                      </a:r>
                      <a:r>
                        <a:rPr lang="en-NZ" sz="1200" kern="100" dirty="0" err="1">
                          <a:effectLst/>
                        </a:rPr>
                        <a:t/>
                      </a:r>
                      <a:r>
                        <a:rPr lang="en-NZ" sz="1200" kern="100" dirty="0">
                          <a:effectLst/>
                        </a:rPr>
                        <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98849862"/>
                  </a:ext>
                </a:extLst>
              </a:tr>
              <a:tr h="0">
                <a:tc>
                  <a:txBody>
                    <a:bodyPr/>
                    <a:lstStyle/>
                    <a:p>
                      <a:pPr>
                        <a:lnSpc>
                          <a:spcPct val="115000"/>
                        </a:lnSpc>
                        <a:spcAft>
                          <a:spcPts val="800"/>
                        </a:spcAft>
                        <a:buNone/>
                      </a:pPr>
                      <a:r>
                        <a:rPr lang="en-NZ" sz="1200" kern="100">
                          <a:effectLst/>
                        </a:rPr>
                        <a:t>Test Deal</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a:effectLst/>
                        </a:rPr>
                        <a:t>2500</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dirty="0">
                          <a:effectLst/>
                        </a:rPr>
                        <a:t>10:19PM. 14 Apr 25</a:t>
                      </a:r>
                      <a:r>
                        <a:rPr lang="en-NZ" sz="1200" kern="100" dirty="0" err="1">
                          <a:effectLst/>
                        </a:rPr>
                        <a:t/>
                      </a:r>
                      <a:r>
                        <a:rPr lang="en-NZ" sz="1200" kern="100" dirty="0">
                          <a:effectLst/>
                        </a:rPr>
                        <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98849862"/>
                  </a:ext>
                </a:extLst>
              </a:tr>
            </a:tbl>
          </a:graphicData>
        </a:graphic>
      </p:graphicFrame>
      <p:sp>
        <p:nvSpPr>
          <p:cNvPr id="5" name="TextBox 4">
            <a:extLst>
              <a:ext uri="{FF2B5EF4-FFF2-40B4-BE49-F238E27FC236}">
                <a16:creationId xmlns:a16="http://schemas.microsoft.com/office/drawing/2014/main" id="{C9DBE263-55B5-F31F-8370-E0849BF82177}"/>
              </a:ext>
            </a:extLst>
          </p:cNvPr>
          <p:cNvSpPr txBox="1"/>
          <p:nvPr/>
        </p:nvSpPr>
        <p:spPr>
          <a:xfrm>
            <a:off x="1215644" y="4523362"/>
            <a:ext cx="5725160" cy="1462965"/>
          </a:xfrm>
          <a:prstGeom prst="rect">
            <a:avLst/>
          </a:prstGeom>
          <a:noFill/>
        </p:spPr>
        <p:txBody>
          <a:bodyPr wrap="square" rtlCol="0">
            <a:spAutoFit/>
          </a:bodyPr>
          <a:lstStyle/>
          <a:p>
            <a:pPr marL="342900" lvl="0" indent="-342900">
              <a:lnSpc>
                <a:spcPct val="115000"/>
              </a:lnSpc>
              <a:buFont typeface="Symbol" panose="05050102010706020507" pitchFamily="18" charset="2"/>
              <a:buChar char=""/>
              <a:tabLst>
                <a:tab pos="1600200" algn="l"/>
              </a:tabLst>
            </a:pPr>
            <a:r>
              <a:rPr lang="en-NZ" sz="1400" kern="100" dirty="0" err="1">
                <a:solidFill>
                  <a:schemeClr val="bg1"/>
                </a:solidFill>
                <a:effectLst/>
                <a:latin typeface="Outfit" pitchFamily="2" charset="0"/>
                <a:ea typeface="Aptos" panose="020B0004020202020204" pitchFamily="34" charset="0"/>
                <a:cs typeface="Times New Roman" panose="02020603050405020304" pitchFamily="18" charset="0"/>
              </a:rPr>
              <a:t>search_by_unique_ids</a:t>
            </a: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("deal", [...]) pulls full data for the listed deal IDs.</a:t>
            </a:r>
          </a:p>
          <a:p>
            <a:pPr marL="342900" lvl="0" indent="-342900">
              <a:lnSpc>
                <a:spcPct val="115000"/>
              </a:lnSpc>
              <a:buFont typeface="Symbol" panose="05050102010706020507" pitchFamily="18" charset="2"/>
              <a:buChar char=""/>
              <a:tabLst>
                <a:tab pos="1600200" algn="l"/>
              </a:tabLst>
            </a:pP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The for loop goes through each one and refers to it as c.</a:t>
            </a:r>
          </a:p>
          <a:p>
            <a:pPr marL="342900" lvl="0" indent="-342900">
              <a:lnSpc>
                <a:spcPct val="115000"/>
              </a:lnSpc>
              <a:spcAft>
                <a:spcPts val="800"/>
              </a:spcAft>
              <a:buFont typeface="Symbol" panose="05050102010706020507" pitchFamily="18" charset="2"/>
              <a:buChar char=""/>
              <a:tabLst>
                <a:tab pos="1600200" algn="l"/>
              </a:tabLst>
            </a:pP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Inside the loop, you can access things like </a:t>
            </a:r>
            <a:r>
              <a:rPr lang="en-NZ" sz="1400" kern="100" dirty="0" err="1">
                <a:solidFill>
                  <a:schemeClr val="bg1"/>
                </a:solidFill>
                <a:effectLst/>
                <a:latin typeface="Outfit" pitchFamily="2" charset="0"/>
                <a:ea typeface="Aptos" panose="020B0004020202020204" pitchFamily="34" charset="0"/>
                <a:cs typeface="Times New Roman" panose="02020603050405020304" pitchFamily="18" charset="0"/>
              </a:rPr>
              <a:t>dealname</a:t>
            </a: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 amount, </a:t>
            </a:r>
            <a:r>
              <a:rPr lang="en-NZ" sz="1400" kern="100" dirty="0" err="1">
                <a:solidFill>
                  <a:schemeClr val="bg1"/>
                </a:solidFill>
                <a:effectLst/>
                <a:latin typeface="Outfit" pitchFamily="2" charset="0"/>
                <a:ea typeface="Aptos" panose="020B0004020202020204" pitchFamily="34" charset="0"/>
                <a:cs typeface="Times New Roman" panose="02020603050405020304" pitchFamily="18" charset="0"/>
              </a:rPr>
              <a:t>ect</a:t>
            </a: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a:p>
            <a:endParaRPr lang="en-NZ" dirty="0"/>
          </a:p>
        </p:txBody>
      </p:sp>
    </p:spTree>
    <p:extLst>
      <p:ext uri="{BB962C8B-B14F-4D97-AF65-F5344CB8AC3E}">
        <p14:creationId xmlns:p14="http://schemas.microsoft.com/office/powerpoint/2010/main" val="18903189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227</TotalTime>
  <Words>1803</Words>
  <Application>Microsoft Office PowerPoint</Application>
  <PresentationFormat>Widescreen</PresentationFormat>
  <Paragraphs>191</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Aptos</vt:lpstr>
      <vt:lpstr>Aptos Display</vt:lpstr>
      <vt:lpstr>Arial</vt:lpstr>
      <vt:lpstr>Outfit</vt:lpstr>
      <vt:lpstr>Symbol</vt:lpstr>
      <vt:lpstr>Office Theme</vt:lpstr>
      <vt:lpstr>Basic HubSpot Property Token PowerPoint Demo (Deal)</vt:lpstr>
      <vt:lpstr>Basic Tokens</vt:lpstr>
      <vt:lpstr>PowerPoint Presentation</vt:lpstr>
      <vt:lpstr>Basic Tokens in text boxes</vt:lpstr>
      <vt:lpstr>Get Associated Objects</vt:lpstr>
      <vt:lpstr>Get Associated Objects</vt:lpstr>
      <vt:lpstr>Get Associated Objects</vt:lpstr>
      <vt:lpstr>Search By Unique IDs</vt:lpstr>
      <vt:lpstr>Search By Unique IDs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Taea Lambert</dc:creator>
  <cp:lastModifiedBy>Taea Lambert</cp:lastModifiedBy>
  <cp:revision>9</cp:revision>
  <dcterms:created xsi:type="dcterms:W3CDTF">2025-04-22T22:29:04Z</dcterms:created>
  <dcterms:modified xsi:type="dcterms:W3CDTF">2025-04-23T02:16:13Z</dcterms:modified>
</cp:coreProperties>
</file>